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59"/>
  </p:notesMasterIdLst>
  <p:sldIdLst>
    <p:sldId id="766" r:id="rId2"/>
    <p:sldId id="711" r:id="rId3"/>
    <p:sldId id="289" r:id="rId4"/>
    <p:sldId id="676" r:id="rId5"/>
    <p:sldId id="725" r:id="rId6"/>
    <p:sldId id="716" r:id="rId7"/>
    <p:sldId id="712" r:id="rId8"/>
    <p:sldId id="717" r:id="rId9"/>
    <p:sldId id="718" r:id="rId10"/>
    <p:sldId id="719" r:id="rId11"/>
    <p:sldId id="720" r:id="rId12"/>
    <p:sldId id="680" r:id="rId13"/>
    <p:sldId id="748" r:id="rId14"/>
    <p:sldId id="726" r:id="rId15"/>
    <p:sldId id="728" r:id="rId16"/>
    <p:sldId id="727" r:id="rId17"/>
    <p:sldId id="730" r:id="rId18"/>
    <p:sldId id="731" r:id="rId19"/>
    <p:sldId id="732" r:id="rId20"/>
    <p:sldId id="768" r:id="rId21"/>
    <p:sldId id="733" r:id="rId22"/>
    <p:sldId id="734" r:id="rId23"/>
    <p:sldId id="706" r:id="rId24"/>
    <p:sldId id="713" r:id="rId25"/>
    <p:sldId id="681" r:id="rId26"/>
    <p:sldId id="735" r:id="rId27"/>
    <p:sldId id="736" r:id="rId28"/>
    <p:sldId id="737" r:id="rId29"/>
    <p:sldId id="738" r:id="rId30"/>
    <p:sldId id="688" r:id="rId31"/>
    <p:sldId id="705" r:id="rId32"/>
    <p:sldId id="749" r:id="rId33"/>
    <p:sldId id="714" r:id="rId34"/>
    <p:sldId id="739" r:id="rId35"/>
    <p:sldId id="751" r:id="rId36"/>
    <p:sldId id="756" r:id="rId37"/>
    <p:sldId id="757" r:id="rId38"/>
    <p:sldId id="758" r:id="rId39"/>
    <p:sldId id="759" r:id="rId40"/>
    <p:sldId id="760" r:id="rId41"/>
    <p:sldId id="763" r:id="rId42"/>
    <p:sldId id="761" r:id="rId43"/>
    <p:sldId id="764" r:id="rId44"/>
    <p:sldId id="754" r:id="rId45"/>
    <p:sldId id="762" r:id="rId46"/>
    <p:sldId id="755" r:id="rId47"/>
    <p:sldId id="741" r:id="rId48"/>
    <p:sldId id="752" r:id="rId49"/>
    <p:sldId id="753" r:id="rId50"/>
    <p:sldId id="767" r:id="rId51"/>
    <p:sldId id="721" r:id="rId52"/>
    <p:sldId id="747" r:id="rId53"/>
    <p:sldId id="743" r:id="rId54"/>
    <p:sldId id="744" r:id="rId55"/>
    <p:sldId id="745" r:id="rId56"/>
    <p:sldId id="746" r:id="rId57"/>
    <p:sldId id="498" r:id="rId58"/>
  </p:sldIdLst>
  <p:sldSz cx="9144000" cy="6858000" type="screen4x3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766"/>
            <p14:sldId id="711"/>
            <p14:sldId id="289"/>
            <p14:sldId id="676"/>
            <p14:sldId id="725"/>
            <p14:sldId id="716"/>
            <p14:sldId id="712"/>
            <p14:sldId id="717"/>
            <p14:sldId id="718"/>
            <p14:sldId id="719"/>
            <p14:sldId id="720"/>
            <p14:sldId id="680"/>
            <p14:sldId id="748"/>
            <p14:sldId id="726"/>
            <p14:sldId id="728"/>
            <p14:sldId id="727"/>
            <p14:sldId id="730"/>
            <p14:sldId id="731"/>
            <p14:sldId id="732"/>
            <p14:sldId id="768"/>
            <p14:sldId id="733"/>
            <p14:sldId id="734"/>
            <p14:sldId id="706"/>
            <p14:sldId id="713"/>
            <p14:sldId id="681"/>
            <p14:sldId id="735"/>
            <p14:sldId id="736"/>
            <p14:sldId id="737"/>
            <p14:sldId id="738"/>
            <p14:sldId id="688"/>
            <p14:sldId id="705"/>
            <p14:sldId id="749"/>
            <p14:sldId id="714"/>
            <p14:sldId id="739"/>
            <p14:sldId id="751"/>
            <p14:sldId id="756"/>
            <p14:sldId id="757"/>
            <p14:sldId id="758"/>
            <p14:sldId id="759"/>
            <p14:sldId id="760"/>
            <p14:sldId id="763"/>
            <p14:sldId id="761"/>
            <p14:sldId id="764"/>
            <p14:sldId id="754"/>
            <p14:sldId id="762"/>
            <p14:sldId id="755"/>
            <p14:sldId id="741"/>
            <p14:sldId id="752"/>
            <p14:sldId id="753"/>
            <p14:sldId id="767"/>
            <p14:sldId id="721"/>
            <p14:sldId id="747"/>
            <p14:sldId id="743"/>
            <p14:sldId id="744"/>
            <p14:sldId id="745"/>
            <p14:sldId id="746"/>
            <p14:sldId id="498"/>
          </p14:sldIdLst>
        </p14:section>
        <p14:section name="appendix" id="{1B2169DE-E738-4755-B962-C94AF44C144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6"/>
    <a:srgbClr val="272822"/>
    <a:srgbClr val="B40000"/>
    <a:srgbClr val="820000"/>
    <a:srgbClr val="F43CD1"/>
    <a:srgbClr val="44D0EC"/>
    <a:srgbClr val="F6F5F5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3" autoAdjust="0"/>
    <p:restoredTop sz="96366" autoAdjust="0"/>
  </p:normalViewPr>
  <p:slideViewPr>
    <p:cSldViewPr snapToGrid="0" snapToObjects="1">
      <p:cViewPr>
        <p:scale>
          <a:sx n="100" d="100"/>
          <a:sy n="100" d="100"/>
        </p:scale>
        <p:origin x="1512" y="4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07/27/2023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3575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/>
              <a:t>인사</a:t>
            </a:r>
            <a:endParaRPr lang="en-US" altLang="ko-KR" sz="1800"/>
          </a:p>
          <a:p>
            <a:pPr marL="171450" indent="-171450">
              <a:buFontTx/>
              <a:buChar char="-"/>
            </a:pPr>
            <a:r>
              <a:rPr lang="ko-KR" altLang="en-US" sz="1800" err="1"/>
              <a:t>강의자</a:t>
            </a:r>
            <a:r>
              <a:rPr lang="ko-KR" altLang="en-US" sz="1800"/>
              <a:t> 소개</a:t>
            </a:r>
            <a:endParaRPr lang="en-US" altLang="ko-KR" sz="1800"/>
          </a:p>
          <a:p>
            <a:pPr marL="171450" indent="-171450">
              <a:buFontTx/>
              <a:buChar char="-"/>
            </a:pPr>
            <a:r>
              <a:rPr lang="ko-KR" altLang="en-US" sz="1800"/>
              <a:t>오늘 배울 내용 간략 소개</a:t>
            </a:r>
            <a:endParaRPr lang="en-US" altLang="ko-KR" sz="1800"/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461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/>
              <a:t>기본 네트워크 </a:t>
            </a:r>
            <a:r>
              <a:rPr lang="en-US" altLang="ko-KR" baseline="0"/>
              <a:t>class </a:t>
            </a:r>
            <a:r>
              <a:rPr lang="ko-KR" altLang="en-US" baseline="0"/>
              <a:t>구성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4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/>
              <a:t>기본 네트워크 </a:t>
            </a:r>
            <a:r>
              <a:rPr lang="en-US" altLang="ko-KR" baseline="0"/>
              <a:t>class </a:t>
            </a:r>
            <a:r>
              <a:rPr lang="ko-KR" altLang="en-US" baseline="0"/>
              <a:t>구성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43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88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40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02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7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89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67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182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/>
              <a:t>오늘 배운 내용 정리 및 배울 간략 소개 겸</a:t>
            </a:r>
            <a:r>
              <a:rPr lang="en-US" altLang="ko-KR" sz="1800"/>
              <a:t>,</a:t>
            </a:r>
            <a:r>
              <a:rPr lang="ko-KR" altLang="en-US" sz="1800"/>
              <a:t> 수업 흐름 파악</a:t>
            </a:r>
            <a:endParaRPr lang="en-US" altLang="ko-KR" sz="1800"/>
          </a:p>
          <a:p>
            <a:pPr marL="171450" indent="-171450">
              <a:buFontTx/>
              <a:buChar char="-"/>
            </a:pPr>
            <a:endParaRPr lang="en-US" altLang="ko-KR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6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78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86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23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16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21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5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62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68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5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pass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A19E7-A389-3F41-AA7F-18592718098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3202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4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00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31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06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78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05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28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17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163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1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- </a:t>
            </a:r>
            <a:r>
              <a:rPr lang="ko-KR" altLang="en-US" baseline="0"/>
              <a:t>수업 전체 내용 정리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68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35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61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77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43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19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759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943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- </a:t>
            </a:r>
            <a:r>
              <a:rPr lang="ko-KR" altLang="en-US" baseline="0"/>
              <a:t>전체 코드 줄 설명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71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- </a:t>
            </a:r>
            <a:r>
              <a:rPr lang="ko-KR" altLang="en-US" baseline="0"/>
              <a:t>전체 코드 줄 설명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343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- </a:t>
            </a:r>
            <a:r>
              <a:rPr lang="ko-KR" altLang="en-US" baseline="0"/>
              <a:t>전체 코드 줄 설명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723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- </a:t>
            </a:r>
            <a:r>
              <a:rPr lang="ko-KR" altLang="en-US" baseline="0"/>
              <a:t>수업 전체 내용 정리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73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- </a:t>
            </a:r>
            <a:r>
              <a:rPr lang="ko-KR" altLang="en-US" baseline="0"/>
              <a:t>전체 코드 줄 설명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1271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- </a:t>
            </a:r>
            <a:r>
              <a:rPr lang="ko-KR" altLang="en-US" baseline="0"/>
              <a:t>전체 코드 줄 설명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373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/>
              <a:t>- </a:t>
            </a:r>
            <a:r>
              <a:rPr lang="ko-KR" altLang="en-US" baseline="0"/>
              <a:t>전체 코드 줄 설명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61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/>
              <a:t>수업 내용에서 필요한 패키지</a:t>
            </a:r>
            <a:endParaRPr lang="en-US" altLang="ko-KR" baseline="0"/>
          </a:p>
          <a:p>
            <a:pPr marL="171450" indent="-171450">
              <a:buFontTx/>
              <a:buChar char="-"/>
            </a:pPr>
            <a:r>
              <a:rPr lang="ko-KR" altLang="en-US" baseline="0"/>
              <a:t>어떤 패키지를 어떻게 쓸지 간략 설명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2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/>
              <a:t>기본 네트워크 </a:t>
            </a:r>
            <a:r>
              <a:rPr lang="ko-KR" altLang="en-US" baseline="0" err="1"/>
              <a:t>펑션</a:t>
            </a:r>
            <a:r>
              <a:rPr lang="ko-KR" altLang="en-US" baseline="0"/>
              <a:t> 소개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5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/>
              <a:t>기본 네트워크 </a:t>
            </a:r>
            <a:r>
              <a:rPr lang="en-US" altLang="ko-KR" baseline="0"/>
              <a:t>class </a:t>
            </a:r>
            <a:r>
              <a:rPr lang="ko-KR" altLang="en-US" baseline="0"/>
              <a:t>구성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8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/>
              <a:t>기본 네트워크 </a:t>
            </a:r>
            <a:r>
              <a:rPr lang="en-US" altLang="ko-KR" baseline="0"/>
              <a:t>class </a:t>
            </a:r>
            <a:r>
              <a:rPr lang="ko-KR" altLang="en-US" baseline="0"/>
              <a:t>구성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3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81958-74C8-4997-A30B-666A05699B13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4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E2631-9F76-4AF7-AD3C-261E01633ADE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marR="50799" algn="ctr" defTabSz="914400" rtl="0" eaLnBrk="1" fontAlgn="base" latinLnBrk="1" hangingPunct="1">
              <a:lnSpc>
                <a:spcPct val="110000"/>
              </a:lnSpc>
              <a:spcBef>
                <a:spcPts val="1000"/>
              </a:spcBef>
              <a:buClr>
                <a:srgbClr val="00549E"/>
              </a:buClr>
              <a:buNone/>
              <a:defRPr lang="en-US" sz="3200" b="1" kern="1200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5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817200"/>
          </a:xfrm>
        </p:spPr>
        <p:txBody>
          <a:bodyPr>
            <a:normAutofit/>
          </a:bodyPr>
          <a:lstStyle>
            <a:lvl1pPr marR="50799" algn="ctr" defTabSz="914400" rtl="0" eaLnBrk="1" fontAlgn="base" latinLnBrk="1" hangingPunct="1">
              <a:lnSpc>
                <a:spcPct val="110000"/>
              </a:lnSpc>
              <a:spcBef>
                <a:spcPts val="1000"/>
              </a:spcBef>
              <a:buClr>
                <a:srgbClr val="00549E"/>
              </a:buClr>
              <a:buNone/>
              <a:defRPr lang="en-US" sz="3200" b="1" kern="1200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0349"/>
            <a:ext cx="7886700" cy="4809600"/>
          </a:xfr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buClr>
                <a:schemeClr val="accent5"/>
              </a:buClr>
              <a:buFont typeface="+mj-lt"/>
              <a:buAutoNum type="arabicPeriod"/>
              <a:defRPr lang="ko-KR" altLang="en-US" sz="15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1" hangingPunct="1">
              <a:buClr>
                <a:schemeClr val="accent5"/>
              </a:buClr>
              <a:buFont typeface="Wingdings" panose="05000000000000000000" pitchFamily="2" charset="2"/>
              <a:buChar char="§"/>
              <a:defRPr lang="ko-KR" altLang="en-US" sz="15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algn="l" defTabSz="914400" rtl="0" eaLnBrk="1" latinLnBrk="1" hangingPunct="1">
              <a:buFont typeface="Arial" panose="020B0604020202020204" pitchFamily="34" charset="0"/>
              <a:defRPr lang="ko-KR" altLang="en-US" sz="18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algn="l" defTabSz="914400" rtl="0" eaLnBrk="1" latinLnBrk="1" hangingPunct="1">
              <a:buFont typeface="Arial" panose="020B0604020202020204" pitchFamily="34" charset="0"/>
              <a:defRPr lang="ko-KR" altLang="en-US" sz="18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algn="l" defTabSz="914400" rtl="0" eaLnBrk="1" latinLnBrk="1" hangingPunct="1">
              <a:buFont typeface="Arial" panose="020B0604020202020204" pitchFamily="34" charset="0"/>
              <a:defRPr lang="en-US" alt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1"/>
            <a:r>
              <a:rPr lang="ko-KR" altLang="en-US" dirty="0" smtClean="0"/>
              <a:t>셋째 수준</a:t>
            </a:r>
          </a:p>
          <a:p>
            <a:pPr lvl="1"/>
            <a:r>
              <a:rPr lang="ko-KR" altLang="en-US" dirty="0" smtClean="0"/>
              <a:t>넷째 수준</a:t>
            </a:r>
          </a:p>
          <a:p>
            <a:pPr lvl="1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86790"/>
            <a:ext cx="2057400" cy="365125"/>
          </a:xfrm>
        </p:spPr>
        <p:txBody>
          <a:bodyPr/>
          <a:lstStyle/>
          <a:p>
            <a:fld id="{428AE79B-EC9D-42A6-B7B1-E2542062FBD0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 smtClean="0"/>
              <a:t>August 1</a:t>
            </a:r>
            <a:r>
              <a:rPr lang="en-US" altLang="ko-KR" i="1" baseline="30000" dirty="0" smtClean="0"/>
              <a:t>st</a:t>
            </a:r>
            <a:r>
              <a:rPr lang="en-US" altLang="ko-KR" i="1" dirty="0" smtClean="0"/>
              <a:t>, 2023</a:t>
            </a:r>
            <a:r>
              <a:rPr lang="en-US" altLang="ko-KR" dirty="0" smtClean="0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 dirty="0" smtClean="0"/>
              <a:t>/56</a:t>
            </a:r>
            <a:endParaRPr lang="ko-KR" altLang="en-US" dirty="0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7482840" y="0"/>
            <a:ext cx="1661160" cy="361617"/>
            <a:chOff x="7140990" y="0"/>
            <a:chExt cx="2003010" cy="436034"/>
          </a:xfrm>
        </p:grpSpPr>
        <p:pic>
          <p:nvPicPr>
            <p:cNvPr id="20" name="Picture 2" descr="https://kros.org/images/main/logo.gif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600" y="28379"/>
              <a:ext cx="1041400" cy="385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6" t="7500" r="20433" b="35680"/>
            <a:stretch/>
          </p:blipFill>
          <p:spPr>
            <a:xfrm>
              <a:off x="7140990" y="28379"/>
              <a:ext cx="407626" cy="384109"/>
            </a:xfrm>
            <a:prstGeom prst="rect">
              <a:avLst/>
            </a:prstGeom>
          </p:spPr>
        </p:pic>
        <p:pic>
          <p:nvPicPr>
            <p:cNvPr id="22" name="Picture 4" descr="https://lh3.googleusercontent.com/O1D1kL1hHQ_X7X2xixaCW6cfGhmBbwQ89TBEAANGioBVola_yEDPgYvmNo4xeyZPmGyDyv46yKt1GJQLKCUL4fs=w16383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9" t="3523" r="5592" b="4308"/>
            <a:stretch/>
          </p:blipFill>
          <p:spPr bwMode="auto">
            <a:xfrm>
              <a:off x="7638227" y="0"/>
              <a:ext cx="412750" cy="436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613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733" y="5102698"/>
            <a:ext cx="8094209" cy="996043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7983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4" y="109304"/>
            <a:ext cx="8875076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68576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3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464" y="949450"/>
            <a:ext cx="8875076" cy="5406899"/>
          </a:xfrm>
        </p:spPr>
        <p:txBody>
          <a:bodyPr>
            <a:normAutofit/>
          </a:bodyPr>
          <a:lstStyle>
            <a:lvl1pPr marL="134994" indent="-134994">
              <a:buFont typeface="Wingdings" panose="05000000000000000000" pitchFamily="2" charset="2"/>
              <a:buChar char="§"/>
              <a:defRPr sz="15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269987" indent="-134994">
              <a:defRPr sz="135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404981" indent="-134994">
              <a:buFont typeface="Times New Roman" panose="02020603050405020304" pitchFamily="18" charset="0"/>
              <a:buChar char="−"/>
              <a:defRPr sz="12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05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05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14375" y="7502978"/>
            <a:ext cx="2057400" cy="365125"/>
          </a:xfrm>
        </p:spPr>
        <p:txBody>
          <a:bodyPr/>
          <a:lstStyle/>
          <a:p>
            <a:fld id="{0BC235B5-EFD3-4643-B16B-2337EC9498E3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14675" y="7502978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84"/>
            <a:ext cx="20574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967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9CB3C-FC50-49A0-8EB6-C7A590F4F106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830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43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5" r:id="rId3"/>
    <p:sldLayoutId id="2147483685" r:id="rId4"/>
    <p:sldLayoutId id="2147483662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230662" y="1345411"/>
            <a:ext cx="6614945" cy="195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50799" fontAlgn="base">
              <a:lnSpc>
                <a:spcPct val="150000"/>
              </a:lnSpc>
              <a:spcBef>
                <a:spcPts val="1000"/>
              </a:spcBef>
              <a:buClr>
                <a:srgbClr val="00549E"/>
              </a:buClr>
            </a:pPr>
            <a:r>
              <a:rPr lang="ko-KR" altLang="en-US" sz="2400" b="1">
                <a:solidFill>
                  <a:srgbClr val="002060"/>
                </a:solidFill>
                <a:latin typeface="+mj-ea"/>
                <a:ea typeface="+mn-ea"/>
                <a:cs typeface="Times New Roman" panose="02020603050405020304" pitchFamily="18" charset="0"/>
              </a:rPr>
              <a:t>제 </a:t>
            </a:r>
            <a:r>
              <a:rPr lang="en-US" altLang="ko-KR" sz="2400" b="1">
                <a:solidFill>
                  <a:srgbClr val="002060"/>
                </a:solidFill>
                <a:latin typeface="+mj-ea"/>
                <a:ea typeface="+mn-ea"/>
                <a:cs typeface="Times New Roman" panose="02020603050405020304" pitchFamily="18" charset="0"/>
              </a:rPr>
              <a:t>8</a:t>
            </a:r>
            <a:r>
              <a:rPr lang="ko-KR" altLang="en-US" sz="2400" b="1">
                <a:solidFill>
                  <a:srgbClr val="002060"/>
                </a:solidFill>
                <a:latin typeface="+mj-ea"/>
                <a:ea typeface="+mn-ea"/>
                <a:cs typeface="Times New Roman" panose="02020603050405020304" pitchFamily="18" charset="0"/>
              </a:rPr>
              <a:t>회 인공지능 및 </a:t>
            </a:r>
            <a:r>
              <a:rPr lang="ko-KR" altLang="en-US" sz="2400" b="1" err="1">
                <a:solidFill>
                  <a:srgbClr val="002060"/>
                </a:solidFill>
                <a:latin typeface="+mj-ea"/>
                <a:ea typeface="+mn-ea"/>
                <a:cs typeface="Times New Roman" panose="02020603050405020304" pitchFamily="18" charset="0"/>
              </a:rPr>
              <a:t>로보틱스</a:t>
            </a:r>
            <a:r>
              <a:rPr lang="ko-KR" altLang="en-US" sz="2400" b="1">
                <a:solidFill>
                  <a:srgbClr val="002060"/>
                </a:solidFill>
                <a:latin typeface="+mj-ea"/>
                <a:ea typeface="+mn-ea"/>
                <a:cs typeface="Times New Roman" panose="02020603050405020304" pitchFamily="18" charset="0"/>
              </a:rPr>
              <a:t> 여름 학교</a:t>
            </a:r>
            <a:r>
              <a:rPr lang="en-US" altLang="ko-KR" sz="2400" b="1">
                <a:solidFill>
                  <a:srgbClr val="002060"/>
                </a:solidFill>
                <a:latin typeface="+mj-ea"/>
                <a:ea typeface="+mn-ea"/>
                <a:cs typeface="Times New Roman" panose="02020603050405020304" pitchFamily="18" charset="0"/>
              </a:rPr>
              <a:t/>
            </a:r>
            <a:br>
              <a:rPr lang="en-US" altLang="ko-KR" sz="2400" b="1">
                <a:solidFill>
                  <a:srgbClr val="002060"/>
                </a:solidFill>
                <a:latin typeface="+mj-ea"/>
                <a:ea typeface="+mn-ea"/>
                <a:cs typeface="Times New Roman" panose="02020603050405020304" pitchFamily="18" charset="0"/>
              </a:rPr>
            </a:br>
            <a:r>
              <a:rPr lang="en-US" altLang="ko-KR" sz="2400" b="1">
                <a:solidFill>
                  <a:srgbClr val="002060"/>
                </a:solidFill>
                <a:latin typeface="+mj-ea"/>
                <a:ea typeface="+mn-ea"/>
                <a:cs typeface="Times New Roman" panose="02020603050405020304" pitchFamily="18" charset="0"/>
              </a:rPr>
              <a:t>AI &amp; Robotics Summer School 2023</a:t>
            </a:r>
            <a:endParaRPr lang="ko-KR" altLang="en-US" sz="2400" b="1">
              <a:solidFill>
                <a:srgbClr val="002060"/>
              </a:solidFill>
              <a:latin typeface="+mj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776870" y="3858041"/>
            <a:ext cx="5522531" cy="550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50799" fontAlgn="base">
              <a:lnSpc>
                <a:spcPct val="150000"/>
              </a:lnSpc>
              <a:spcBef>
                <a:spcPts val="1000"/>
              </a:spcBef>
              <a:buClr>
                <a:srgbClr val="00549E"/>
              </a:buClr>
            </a:pPr>
            <a:endParaRPr lang="ko-KR" altLang="en-US" sz="1800">
              <a:latin typeface="Times New Roman" panose="02020603050405020304" pitchFamily="18" charset="0"/>
              <a:ea typeface="맑은 고딕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부제목 3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Autofit/>
          </a:bodyPr>
          <a:lstStyle/>
          <a:p>
            <a:pPr marR="50799" fontAlgn="base">
              <a:lnSpc>
                <a:spcPct val="100000"/>
              </a:lnSpc>
              <a:buClr>
                <a:srgbClr val="00549E"/>
              </a:buClr>
            </a:pPr>
            <a:r>
              <a:rPr lang="en-US" altLang="ko-KR" sz="1800" b="1">
                <a:latin typeface="+mj-ea"/>
                <a:ea typeface="+mj-ea"/>
                <a:cs typeface="Times New Roman" panose="02020603050405020304" pitchFamily="18" charset="0"/>
              </a:rPr>
              <a:t>GIST AILAB</a:t>
            </a:r>
          </a:p>
          <a:p>
            <a:pPr marR="50799" fontAlgn="base">
              <a:lnSpc>
                <a:spcPct val="100000"/>
              </a:lnSpc>
              <a:buClr>
                <a:srgbClr val="00549E"/>
              </a:buClr>
            </a:pPr>
            <a:endParaRPr lang="en-US" altLang="ko-KR" sz="1600">
              <a:latin typeface="+mj-ea"/>
              <a:ea typeface="+mj-ea"/>
              <a:cs typeface="Times New Roman" panose="02020603050405020304" pitchFamily="18" charset="0"/>
            </a:endParaRPr>
          </a:p>
          <a:p>
            <a:pPr marR="50799" fontAlgn="base">
              <a:lnSpc>
                <a:spcPct val="100000"/>
              </a:lnSpc>
              <a:buClr>
                <a:srgbClr val="00549E"/>
              </a:buClr>
            </a:pPr>
            <a:r>
              <a:rPr lang="en-US" altLang="ko-KR" sz="1600"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r>
              <a:rPr lang="ko-KR" altLang="en-US" sz="1600" smtClean="0">
                <a:latin typeface="+mj-ea"/>
                <a:ea typeface="+mj-ea"/>
                <a:cs typeface="Times New Roman" panose="02020603050405020304" pitchFamily="18" charset="0"/>
              </a:rPr>
              <a:t>일차 </a:t>
            </a:r>
            <a:r>
              <a:rPr lang="en-US" altLang="ko-KR" sz="1600"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r>
              <a:rPr lang="ko-KR" altLang="en-US" sz="1600" smtClean="0">
                <a:latin typeface="+mj-ea"/>
                <a:ea typeface="+mj-ea"/>
                <a:cs typeface="Times New Roman" panose="02020603050405020304" pitchFamily="18" charset="0"/>
              </a:rPr>
              <a:t>교시</a:t>
            </a:r>
            <a:r>
              <a:rPr lang="en-US" altLang="ko-KR" sz="1600" smtClean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1600" err="1" smtClean="0">
                <a:latin typeface="+mj-ea"/>
                <a:ea typeface="+mj-ea"/>
                <a:cs typeface="Times New Roman" panose="02020603050405020304" pitchFamily="18" charset="0"/>
              </a:rPr>
              <a:t>딥러닝</a:t>
            </a:r>
            <a:r>
              <a:rPr lang="ko-KR" altLang="en-US" sz="1600" smtClean="0">
                <a:latin typeface="+mj-ea"/>
                <a:ea typeface="+mj-ea"/>
                <a:cs typeface="Times New Roman" panose="02020603050405020304" pitchFamily="18" charset="0"/>
              </a:rPr>
              <a:t> 실습 </a:t>
            </a:r>
            <a:r>
              <a:rPr lang="en-US" altLang="ko-KR" sz="1600" smtClean="0">
                <a:latin typeface="+mj-ea"/>
                <a:ea typeface="+mj-ea"/>
                <a:cs typeface="Times New Roman" panose="02020603050405020304" pitchFamily="18" charset="0"/>
              </a:rPr>
              <a:t>1</a:t>
            </a:r>
          </a:p>
          <a:p>
            <a:pPr marR="50799" fontAlgn="base">
              <a:lnSpc>
                <a:spcPct val="100000"/>
              </a:lnSpc>
              <a:buClr>
                <a:srgbClr val="00549E"/>
              </a:buClr>
            </a:pPr>
            <a:r>
              <a:rPr lang="en-US" altLang="ko-KR" sz="1600" smtClean="0"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r>
              <a:rPr lang="ko-KR" altLang="en-US" sz="1600" smtClean="0">
                <a:latin typeface="+mj-ea"/>
                <a:ea typeface="+mj-ea"/>
                <a:cs typeface="Times New Roman" panose="02020603050405020304" pitchFamily="18" charset="0"/>
              </a:rPr>
              <a:t>일차 </a:t>
            </a:r>
            <a:r>
              <a:rPr lang="en-US" altLang="ko-KR" sz="1600" smtClean="0">
                <a:latin typeface="+mj-ea"/>
                <a:ea typeface="+mj-ea"/>
                <a:cs typeface="Times New Roman" panose="02020603050405020304" pitchFamily="18" charset="0"/>
              </a:rPr>
              <a:t>4</a:t>
            </a:r>
            <a:r>
              <a:rPr lang="ko-KR" altLang="en-US" sz="1600" smtClean="0">
                <a:latin typeface="+mj-ea"/>
                <a:ea typeface="+mj-ea"/>
                <a:cs typeface="Times New Roman" panose="02020603050405020304" pitchFamily="18" charset="0"/>
              </a:rPr>
              <a:t>교시 </a:t>
            </a:r>
            <a:r>
              <a:rPr lang="ko-KR" altLang="en-US" sz="1600" err="1" smtClean="0">
                <a:latin typeface="+mj-ea"/>
                <a:ea typeface="+mj-ea"/>
                <a:cs typeface="Times New Roman" panose="02020603050405020304" pitchFamily="18" charset="0"/>
              </a:rPr>
              <a:t>딥러닝</a:t>
            </a:r>
            <a:r>
              <a:rPr lang="ko-KR" altLang="en-US" sz="1600" smtClean="0">
                <a:latin typeface="+mj-ea"/>
                <a:ea typeface="+mj-ea"/>
                <a:cs typeface="Times New Roman" panose="02020603050405020304" pitchFamily="18" charset="0"/>
              </a:rPr>
              <a:t> 실습 </a:t>
            </a:r>
            <a:r>
              <a:rPr lang="en-US" altLang="ko-KR" sz="1600" smtClean="0"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endParaRPr lang="ko-KR" altLang="en-US" sz="160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740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모델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8" y="1191834"/>
            <a:ext cx="4471088" cy="4205195"/>
          </a:xfr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>
                <a:latin typeface="+mn-ea"/>
              </a:rPr>
              <a:t>5</a:t>
            </a:r>
            <a:r>
              <a:rPr lang="ko-KR" altLang="en-US" b="0">
                <a:latin typeface="+mn-ea"/>
              </a:rPr>
              <a:t>개의 </a:t>
            </a:r>
            <a:r>
              <a:rPr lang="en-US" altLang="ko-KR" b="0">
                <a:latin typeface="+mn-ea"/>
              </a:rPr>
              <a:t>Linear </a:t>
            </a:r>
            <a:r>
              <a:rPr lang="ko-KR" altLang="en-US" b="0">
                <a:latin typeface="+mn-ea"/>
              </a:rPr>
              <a:t>레이어로 쌓은 기본적인 </a:t>
            </a:r>
            <a:r>
              <a:rPr lang="en-US" altLang="ko-KR" b="0">
                <a:latin typeface="+mn-ea"/>
              </a:rPr>
              <a:t>MLP</a:t>
            </a:r>
            <a:r>
              <a:rPr lang="ko-KR" altLang="en-US" b="0">
                <a:latin typeface="+mn-ea"/>
              </a:rPr>
              <a:t>모델</a:t>
            </a:r>
            <a:endParaRPr lang="en-US" altLang="ko-KR" b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>
                <a:latin typeface="+mn-ea"/>
              </a:rPr>
              <a:t>Linear</a:t>
            </a:r>
            <a:r>
              <a:rPr lang="ko-KR" altLang="en-US" b="0">
                <a:latin typeface="+mn-ea"/>
              </a:rPr>
              <a:t>로만 구성되었기 때문에 이미지 같은 </a:t>
            </a:r>
            <a:r>
              <a:rPr lang="en-US" altLang="ko-KR" b="0">
                <a:latin typeface="+mn-ea"/>
              </a:rPr>
              <a:t>(3,32,32) </a:t>
            </a:r>
            <a:r>
              <a:rPr lang="ko-KR" altLang="en-US" b="0">
                <a:latin typeface="+mn-ea"/>
              </a:rPr>
              <a:t>형태 데이터는 입력 전 </a:t>
            </a:r>
            <a:r>
              <a:rPr lang="en-US" altLang="ko-KR" b="0">
                <a:latin typeface="+mn-ea"/>
              </a:rPr>
              <a:t>Flatten </a:t>
            </a:r>
            <a:r>
              <a:rPr lang="ko-KR" altLang="en-US" b="0">
                <a:latin typeface="+mn-ea"/>
              </a:rPr>
              <a:t>과정이 필요</a:t>
            </a:r>
            <a:endParaRPr lang="en-US" altLang="ko-KR" b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b="0">
                <a:latin typeface="+mn-ea"/>
              </a:rPr>
              <a:t>모델 설계 시 입출력의 </a:t>
            </a:r>
            <a:r>
              <a:rPr lang="en-US" altLang="ko-KR" b="0">
                <a:latin typeface="+mn-ea"/>
              </a:rPr>
              <a:t>shape</a:t>
            </a:r>
            <a:r>
              <a:rPr lang="ko-KR" altLang="en-US" b="0">
                <a:latin typeface="+mn-ea"/>
              </a:rPr>
              <a:t> 고려 필요</a:t>
            </a:r>
            <a:endParaRPr lang="en-US" altLang="ko-KR" b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b="0">
                <a:latin typeface="+mn-ea"/>
              </a:rPr>
              <a:t>마지막 레이어인 </a:t>
            </a:r>
            <a:r>
              <a:rPr lang="en-US" altLang="ko-KR" b="0">
                <a:latin typeface="+mn-ea"/>
              </a:rPr>
              <a:t>fc4</a:t>
            </a:r>
            <a:r>
              <a:rPr lang="ko-KR" altLang="en-US" b="0">
                <a:latin typeface="+mn-ea"/>
              </a:rPr>
              <a:t>는 전체 클래스 개수 만큼의 출력 필요</a:t>
            </a:r>
            <a:endParaRPr lang="en-US" altLang="ko-KR" b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b="0">
                <a:latin typeface="+mn-ea"/>
              </a:rPr>
              <a:t>학습 시 </a:t>
            </a:r>
            <a:r>
              <a:rPr lang="en-US" altLang="ko-KR" b="0">
                <a:latin typeface="+mn-ea"/>
              </a:rPr>
              <a:t>Cross Entropy </a:t>
            </a:r>
            <a:r>
              <a:rPr lang="ko-KR" altLang="en-US" b="0">
                <a:latin typeface="+mn-ea"/>
              </a:rPr>
              <a:t>함수를 사용하는 경우 함수 내에 </a:t>
            </a:r>
            <a:r>
              <a:rPr lang="en-US" altLang="ko-KR" b="0" err="1">
                <a:latin typeface="+mn-ea"/>
              </a:rPr>
              <a:t>softmax</a:t>
            </a:r>
            <a:r>
              <a:rPr lang="ko-KR" altLang="en-US" b="0">
                <a:latin typeface="+mn-ea"/>
              </a:rPr>
              <a:t>과정이 포함되어 최종 출력에 </a:t>
            </a:r>
            <a:r>
              <a:rPr lang="en-US" altLang="ko-KR" b="0" err="1">
                <a:latin typeface="+mn-ea"/>
              </a:rPr>
              <a:t>softmax</a:t>
            </a:r>
            <a:r>
              <a:rPr lang="ko-KR" altLang="en-US" b="0">
                <a:latin typeface="+mn-ea"/>
              </a:rPr>
              <a:t>를 사용하지 않음</a:t>
            </a:r>
            <a:endParaRPr lang="en-US" altLang="ko-KR" b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>
                <a:latin typeface="+mn-ea"/>
              </a:rPr>
              <a:t>Negative Likelihood Loss</a:t>
            </a:r>
            <a:r>
              <a:rPr lang="ko-KR" altLang="en-US" b="0">
                <a:latin typeface="+mn-ea"/>
              </a:rPr>
              <a:t>와 같이 함수 내에 </a:t>
            </a:r>
            <a:r>
              <a:rPr lang="en-US" altLang="ko-KR" b="0" err="1">
                <a:latin typeface="+mn-ea"/>
              </a:rPr>
              <a:t>softmax</a:t>
            </a:r>
            <a:r>
              <a:rPr lang="ko-KR" altLang="en-US" b="0">
                <a:latin typeface="+mn-ea"/>
              </a:rPr>
              <a:t>가 포함되어 있지 않은 경우 모델 최종 출력에 </a:t>
            </a:r>
            <a:r>
              <a:rPr lang="en-US" altLang="ko-KR" b="0" err="1">
                <a:latin typeface="+mn-ea"/>
              </a:rPr>
              <a:t>softmax</a:t>
            </a:r>
            <a:r>
              <a:rPr lang="en-US" altLang="ko-KR" b="0">
                <a:latin typeface="+mn-ea"/>
              </a:rPr>
              <a:t> </a:t>
            </a:r>
            <a:r>
              <a:rPr lang="ko-KR" altLang="en-US" b="0">
                <a:latin typeface="+mn-ea"/>
              </a:rPr>
              <a:t>진행</a:t>
            </a:r>
            <a:endParaRPr lang="en-US" altLang="ko-KR" b="0">
              <a:latin typeface="+mn-e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4605556" y="1191834"/>
            <a:ext cx="4403985" cy="420519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4664279" y="1285631"/>
            <a:ext cx="49684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FFCB6B"/>
                </a:solidFill>
                <a:latin typeface="Consolas" panose="020B0609020204030204" pitchFamily="49" charset="0"/>
              </a:rPr>
              <a:t>FCNet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C3E88D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C3E88D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   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B2CCD6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FCNet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fc0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fc1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fc2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fc3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fc4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4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 </a:t>
            </a:r>
          </a:p>
          <a:p>
            <a:r>
              <a:rPr lang="en-US" altLang="ko-KR" sz="14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  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out0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fc0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out1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fc1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out0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out2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fc2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out3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fc3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out2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out4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fc4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score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out4</a:t>
            </a:r>
            <a:r>
              <a:rPr lang="en-US" altLang="ko-KR" sz="14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i="1" dirty="0">
                <a:solidFill>
                  <a:srgbClr val="4A4A4A"/>
                </a:solidFill>
                <a:latin typeface="Consolas" panose="020B0609020204030204" pitchFamily="49" charset="0"/>
              </a:rPr>
              <a:t># score = </a:t>
            </a:r>
            <a:r>
              <a:rPr lang="en-US" altLang="ko-KR" sz="1400" i="1" dirty="0" err="1">
                <a:solidFill>
                  <a:srgbClr val="4A4A4A"/>
                </a:solidFill>
                <a:latin typeface="Consolas" panose="020B0609020204030204" pitchFamily="49" charset="0"/>
              </a:rPr>
              <a:t>F.softmax</a:t>
            </a:r>
            <a:r>
              <a:rPr lang="en-US" altLang="ko-KR" sz="1400" i="1" dirty="0">
                <a:solidFill>
                  <a:srgbClr val="4A4A4A"/>
                </a:solidFill>
                <a:latin typeface="Consolas" panose="020B0609020204030204" pitchFamily="49" charset="0"/>
              </a:rPr>
              <a:t>(score)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score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6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3" y="32034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모델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65" y="5010150"/>
            <a:ext cx="8172116" cy="1741140"/>
          </a:xfr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 dirty="0">
                <a:latin typeface="Times New Roman" panose="02020603050405020304" pitchFamily="18" charset="0"/>
              </a:rPr>
              <a:t>2</a:t>
            </a:r>
            <a:r>
              <a:rPr lang="ko-KR" altLang="en-US" b="0" dirty="0">
                <a:latin typeface="Times New Roman" panose="02020603050405020304" pitchFamily="18" charset="0"/>
              </a:rPr>
              <a:t>개의 </a:t>
            </a:r>
            <a:r>
              <a:rPr lang="en-US" altLang="ko-KR" b="0" dirty="0" err="1">
                <a:latin typeface="Times New Roman" panose="02020603050405020304" pitchFamily="18" charset="0"/>
              </a:rPr>
              <a:t>Conv</a:t>
            </a:r>
            <a:r>
              <a:rPr lang="en-US" altLang="ko-KR" b="0" dirty="0">
                <a:latin typeface="Times New Roman" panose="02020603050405020304" pitchFamily="18" charset="0"/>
              </a:rPr>
              <a:t> Layer</a:t>
            </a:r>
            <a:r>
              <a:rPr lang="ko-KR" altLang="en-US" b="0" dirty="0">
                <a:latin typeface="Times New Roman" panose="02020603050405020304" pitchFamily="18" charset="0"/>
              </a:rPr>
              <a:t>와 </a:t>
            </a:r>
            <a:r>
              <a:rPr lang="en-US" altLang="ko-KR" b="0" dirty="0">
                <a:latin typeface="Times New Roman" panose="02020603050405020304" pitchFamily="18" charset="0"/>
              </a:rPr>
              <a:t>Fc Layer</a:t>
            </a:r>
            <a:r>
              <a:rPr lang="ko-KR" altLang="en-US" b="0" dirty="0">
                <a:latin typeface="Times New Roman" panose="02020603050405020304" pitchFamily="18" charset="0"/>
              </a:rPr>
              <a:t>를 포함한 기본적인 </a:t>
            </a:r>
            <a:r>
              <a:rPr lang="en-US" altLang="ko-KR" b="0" dirty="0">
                <a:latin typeface="Times New Roman" panose="02020603050405020304" pitchFamily="18" charset="0"/>
              </a:rPr>
              <a:t>CNN </a:t>
            </a:r>
            <a:r>
              <a:rPr lang="ko-KR" altLang="en-US" b="0" dirty="0">
                <a:latin typeface="Times New Roman" panose="02020603050405020304" pitchFamily="18" charset="0"/>
              </a:rPr>
              <a:t>구조</a:t>
            </a:r>
            <a:endParaRPr lang="en-US" altLang="ko-KR" b="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 dirty="0" err="1">
                <a:latin typeface="Times New Roman" panose="02020603050405020304" pitchFamily="18" charset="0"/>
              </a:rPr>
              <a:t>nn.Sequential</a:t>
            </a:r>
            <a:r>
              <a:rPr lang="ko-KR" altLang="en-US" b="0" dirty="0">
                <a:latin typeface="Times New Roman" panose="02020603050405020304" pitchFamily="18" charset="0"/>
              </a:rPr>
              <a:t>을 이용해 </a:t>
            </a:r>
            <a:r>
              <a:rPr lang="en-US" altLang="ko-KR" b="0" dirty="0">
                <a:latin typeface="Times New Roman" panose="02020603050405020304" pitchFamily="18" charset="0"/>
              </a:rPr>
              <a:t>2</a:t>
            </a:r>
            <a:r>
              <a:rPr lang="ko-KR" altLang="en-US" b="0" dirty="0">
                <a:latin typeface="Times New Roman" panose="02020603050405020304" pitchFamily="18" charset="0"/>
              </a:rPr>
              <a:t>개의 레이어를 구성</a:t>
            </a:r>
            <a:endParaRPr lang="en-US" altLang="ko-KR" b="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b="0" dirty="0">
                <a:latin typeface="Times New Roman" panose="02020603050405020304" pitchFamily="18" charset="0"/>
              </a:rPr>
              <a:t>각 </a:t>
            </a:r>
            <a:r>
              <a:rPr lang="ko-KR" altLang="en-US" b="0" dirty="0" err="1">
                <a:latin typeface="Times New Roman" panose="02020603050405020304" pitchFamily="18" charset="0"/>
              </a:rPr>
              <a:t>레이어마다</a:t>
            </a:r>
            <a:r>
              <a:rPr lang="ko-KR" altLang="en-US" b="0" dirty="0">
                <a:latin typeface="Times New Roman" panose="02020603050405020304" pitchFamily="18" charset="0"/>
              </a:rPr>
              <a:t> </a:t>
            </a:r>
            <a:r>
              <a:rPr lang="en-US" altLang="ko-KR" b="0" dirty="0" err="1" smtClean="0">
                <a:latin typeface="Times New Roman" panose="02020603050405020304" pitchFamily="18" charset="0"/>
              </a:rPr>
              <a:t>Conv</a:t>
            </a:r>
            <a:r>
              <a:rPr lang="en-US" altLang="ko-KR" b="0" dirty="0" smtClean="0">
                <a:latin typeface="Times New Roman" panose="02020603050405020304" pitchFamily="18" charset="0"/>
              </a:rPr>
              <a:t> Layer, </a:t>
            </a:r>
            <a:r>
              <a:rPr lang="en-US" altLang="ko-KR" b="0" dirty="0" err="1">
                <a:latin typeface="Times New Roman" panose="02020603050405020304" pitchFamily="18" charset="0"/>
              </a:rPr>
              <a:t>ReLU</a:t>
            </a:r>
            <a:r>
              <a:rPr lang="en-US" altLang="ko-KR" b="0" dirty="0">
                <a:latin typeface="Times New Roman" panose="02020603050405020304" pitchFamily="18" charset="0"/>
              </a:rPr>
              <a:t> </a:t>
            </a:r>
            <a:r>
              <a:rPr lang="ko-KR" altLang="en-US" b="0" dirty="0">
                <a:latin typeface="Times New Roman" panose="02020603050405020304" pitchFamily="18" charset="0"/>
              </a:rPr>
              <a:t>활성화 함수</a:t>
            </a:r>
            <a:r>
              <a:rPr lang="en-US" altLang="ko-KR" b="0" dirty="0">
                <a:latin typeface="Times New Roman" panose="02020603050405020304" pitchFamily="18" charset="0"/>
              </a:rPr>
              <a:t>, Max Pool </a:t>
            </a:r>
            <a:r>
              <a:rPr lang="ko-KR" altLang="en-US" b="0" dirty="0">
                <a:latin typeface="Times New Roman" panose="02020603050405020304" pitchFamily="18" charset="0"/>
              </a:rPr>
              <a:t>레이어로 구성</a:t>
            </a:r>
            <a:endParaRPr lang="en-US" altLang="ko-KR" b="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b="0" dirty="0">
                <a:latin typeface="Times New Roman" panose="02020603050405020304" pitchFamily="18" charset="0"/>
              </a:rPr>
              <a:t>마지막에는 </a:t>
            </a:r>
            <a:r>
              <a:rPr lang="ko-KR" altLang="en-US" b="0" dirty="0" err="1">
                <a:latin typeface="Times New Roman" panose="02020603050405020304" pitchFamily="18" charset="0"/>
              </a:rPr>
              <a:t>피쳐를</a:t>
            </a:r>
            <a:r>
              <a:rPr lang="ko-KR" altLang="en-US" b="0" dirty="0">
                <a:latin typeface="Times New Roman" panose="02020603050405020304" pitchFamily="18" charset="0"/>
              </a:rPr>
              <a:t> </a:t>
            </a:r>
            <a:r>
              <a:rPr lang="en-US" altLang="ko-KR" b="0" dirty="0">
                <a:latin typeface="Times New Roman" panose="02020603050405020304" pitchFamily="18" charset="0"/>
              </a:rPr>
              <a:t>Flatten </a:t>
            </a:r>
            <a:r>
              <a:rPr lang="ko-KR" altLang="en-US" b="0" dirty="0">
                <a:latin typeface="Times New Roman" panose="02020603050405020304" pitchFamily="18" charset="0"/>
              </a:rPr>
              <a:t>시켜 </a:t>
            </a:r>
            <a:r>
              <a:rPr lang="en-US" altLang="ko-KR" b="0" dirty="0">
                <a:latin typeface="Times New Roman" panose="02020603050405020304" pitchFamily="18" charset="0"/>
              </a:rPr>
              <a:t>Fc Layer</a:t>
            </a:r>
            <a:r>
              <a:rPr lang="ko-KR" altLang="en-US" b="0" dirty="0">
                <a:latin typeface="Times New Roman" panose="02020603050405020304" pitchFamily="18" charset="0"/>
              </a:rPr>
              <a:t>를 이용해 분류 진행</a:t>
            </a:r>
            <a:endParaRPr lang="en-US" altLang="ko-KR" b="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 dirty="0">
                <a:latin typeface="Times New Roman" panose="02020603050405020304" pitchFamily="18" charset="0"/>
              </a:rPr>
              <a:t>Linear Layer</a:t>
            </a:r>
            <a:r>
              <a:rPr lang="ko-KR" altLang="en-US" b="0" dirty="0">
                <a:latin typeface="Times New Roman" panose="02020603050405020304" pitchFamily="18" charset="0"/>
              </a:rPr>
              <a:t>를 선언하기 위해 모델의 출력 </a:t>
            </a:r>
            <a:r>
              <a:rPr lang="en-US" altLang="ko-KR" b="0" dirty="0">
                <a:latin typeface="Times New Roman" panose="02020603050405020304" pitchFamily="18" charset="0"/>
              </a:rPr>
              <a:t>shape</a:t>
            </a:r>
            <a:r>
              <a:rPr lang="ko-KR" altLang="en-US" b="0" dirty="0">
                <a:latin typeface="Times New Roman" panose="02020603050405020304" pitchFamily="18" charset="0"/>
              </a:rPr>
              <a:t>에 대한 사전 계산이 필요</a:t>
            </a:r>
            <a:endParaRPr lang="en-US" altLang="ko-KR" b="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134463" y="946456"/>
            <a:ext cx="8875080" cy="395155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250565" y="1000754"/>
            <a:ext cx="8642872" cy="38933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FFCB6B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C3E88D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C3E88D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5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15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>
                <a:solidFill>
                  <a:srgbClr val="B2CCD6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15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layer1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nn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1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5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1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nn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layer2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nn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1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5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1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nn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15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1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5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5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15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out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out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flatten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view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score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flatten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i="1" dirty="0">
                <a:solidFill>
                  <a:srgbClr val="4A4A4A"/>
                </a:solidFill>
                <a:latin typeface="Consolas" panose="020B0609020204030204" pitchFamily="49" charset="0"/>
              </a:rPr>
              <a:t># score = </a:t>
            </a:r>
            <a:r>
              <a:rPr lang="en-US" altLang="ko-KR" sz="1150" i="1" dirty="0" err="1">
                <a:solidFill>
                  <a:srgbClr val="4A4A4A"/>
                </a:solidFill>
                <a:latin typeface="Consolas" panose="020B0609020204030204" pitchFamily="49" charset="0"/>
              </a:rPr>
              <a:t>F.softmax</a:t>
            </a:r>
            <a:r>
              <a:rPr lang="en-US" altLang="ko-KR" sz="1150" i="1" dirty="0">
                <a:solidFill>
                  <a:srgbClr val="4A4A4A"/>
                </a:solidFill>
                <a:latin typeface="Consolas" panose="020B0609020204030204" pitchFamily="49" charset="0"/>
              </a:rPr>
              <a:t>(score) 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score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83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969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모델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132949" y="2608976"/>
            <a:ext cx="8879076" cy="140897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134465" y="2608976"/>
            <a:ext cx="877488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i="1" dirty="0" smtClean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3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 smtClean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300" i="1" dirty="0" smtClean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3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 smtClean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3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3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3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3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3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3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endParaRPr lang="en-US" altLang="ko-KR" sz="13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3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3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3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3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3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in_features</a:t>
            </a:r>
            <a:r>
              <a:rPr lang="en-US" altLang="ko-KR" sz="13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3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34464" y="4218691"/>
            <a:ext cx="8877561" cy="22199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/>
              <a:t>torchvision.models</a:t>
            </a:r>
            <a:r>
              <a:rPr lang="ko-KR" altLang="en-US" sz="1500"/>
              <a:t>에서 사전에 정의된 모델 활용 </a:t>
            </a:r>
            <a:r>
              <a:rPr lang="ko-KR" altLang="en-US" sz="1500" smtClean="0"/>
              <a:t>가능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torchvision</a:t>
            </a:r>
            <a:r>
              <a:rPr lang="en-US" altLang="ko-KR" sz="1500" smtClean="0"/>
              <a:t> </a:t>
            </a:r>
            <a:r>
              <a:rPr lang="ko-KR" altLang="en-US" sz="1500" smtClean="0"/>
              <a:t>내 사용 가능한 모델들은 </a:t>
            </a:r>
            <a:r>
              <a:rPr lang="en-US" altLang="ko-KR" sz="1500" err="1" smtClean="0"/>
              <a:t>list_models</a:t>
            </a:r>
            <a:r>
              <a:rPr lang="en-US" altLang="ko-KR" sz="1500" smtClean="0"/>
              <a:t>() </a:t>
            </a:r>
            <a:r>
              <a:rPr lang="ko-KR" altLang="en-US" sz="1500" smtClean="0"/>
              <a:t>함수를 통해 확인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/>
              <a:t>모델의 </a:t>
            </a:r>
            <a:r>
              <a:rPr lang="en-US" altLang="ko-KR" sz="1500" smtClean="0"/>
              <a:t>weights </a:t>
            </a:r>
            <a:r>
              <a:rPr lang="ko-KR" altLang="en-US" sz="1500" err="1"/>
              <a:t>파라미터를</a:t>
            </a:r>
            <a:r>
              <a:rPr lang="ko-KR" altLang="en-US" sz="1500"/>
              <a:t> 통해 사전 학습된 </a:t>
            </a:r>
            <a:r>
              <a:rPr lang="ko-KR" altLang="en-US" sz="1500" err="1"/>
              <a:t>파라미터</a:t>
            </a:r>
            <a:r>
              <a:rPr lang="ko-KR" altLang="en-US" sz="1500"/>
              <a:t> </a:t>
            </a:r>
            <a:r>
              <a:rPr lang="ko-KR" altLang="en-US" sz="1500" smtClean="0"/>
              <a:t>사용 가능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weights</a:t>
            </a:r>
            <a:r>
              <a:rPr lang="ko-KR" altLang="en-US" sz="1500" smtClean="0"/>
              <a:t>는 </a:t>
            </a:r>
            <a:r>
              <a:rPr lang="en-US" altLang="ko-KR" sz="1500"/>
              <a:t>models.[</a:t>
            </a:r>
            <a:r>
              <a:rPr lang="ko-KR" altLang="en-US" sz="1500"/>
              <a:t>모델명</a:t>
            </a:r>
            <a:r>
              <a:rPr lang="en-US" altLang="ko-KR" sz="1500"/>
              <a:t>]_</a:t>
            </a:r>
            <a:r>
              <a:rPr lang="en-US" altLang="ko-KR" sz="1500" err="1"/>
              <a:t>Weights.Default</a:t>
            </a:r>
            <a:r>
              <a:rPr lang="en-US" altLang="ko-KR" sz="1500"/>
              <a:t> </a:t>
            </a:r>
            <a:r>
              <a:rPr lang="ko-KR" altLang="en-US" sz="1500"/>
              <a:t>혹은 </a:t>
            </a:r>
            <a:r>
              <a:rPr lang="en-US" altLang="ko-KR" sz="1500"/>
              <a:t>models.[</a:t>
            </a:r>
            <a:r>
              <a:rPr lang="ko-KR" altLang="en-US" sz="1500"/>
              <a:t>모델명</a:t>
            </a:r>
            <a:r>
              <a:rPr lang="en-US" altLang="ko-KR" sz="1500"/>
              <a:t>]_Weights.[</a:t>
            </a:r>
            <a:r>
              <a:rPr lang="ko-KR" altLang="en-US" sz="1500" err="1"/>
              <a:t>파라미터명</a:t>
            </a:r>
            <a:r>
              <a:rPr lang="en-US" altLang="ko-KR" sz="1500"/>
              <a:t>] </a:t>
            </a:r>
            <a:r>
              <a:rPr lang="ko-KR" altLang="en-US" sz="1500"/>
              <a:t>으로 선언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/>
              <a:t>사전 정의된 모델은 </a:t>
            </a:r>
            <a:r>
              <a:rPr lang="ko-KR" altLang="en-US" sz="1500" smtClean="0"/>
              <a:t>출력의 차원이 </a:t>
            </a:r>
            <a:r>
              <a:rPr lang="ko-KR" altLang="en-US" sz="1500"/>
              <a:t>정해져 있기 때문에 사용시 </a:t>
            </a:r>
            <a:r>
              <a:rPr lang="ko-KR" altLang="en-US" sz="1500" smtClean="0"/>
              <a:t>자신이 원하는 값으로 변경이 </a:t>
            </a:r>
            <a:r>
              <a:rPr lang="ko-KR" altLang="en-US" sz="1500"/>
              <a:t>필요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최종 </a:t>
            </a:r>
            <a:r>
              <a:rPr lang="ko-KR" altLang="en-US" sz="1500"/>
              <a:t>출력 형태를 </a:t>
            </a:r>
            <a:r>
              <a:rPr lang="ko-KR" altLang="en-US" sz="1500" smtClean="0"/>
              <a:t>결정하는 </a:t>
            </a:r>
            <a:r>
              <a:rPr lang="en-US" altLang="ko-KR" sz="1500" smtClean="0"/>
              <a:t>fc </a:t>
            </a:r>
            <a:r>
              <a:rPr lang="ko-KR" altLang="en-US" sz="1500"/>
              <a:t>레이어를 새로 선언하는 것으로 </a:t>
            </a:r>
            <a:r>
              <a:rPr lang="ko-KR" altLang="en-US" sz="1500" smtClean="0"/>
              <a:t>출력의 차원을 변경</a:t>
            </a:r>
            <a:endParaRPr lang="ko-KR" altLang="en-US" sz="150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132947" y="1065289"/>
            <a:ext cx="8879077" cy="13936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134465" y="1082930"/>
            <a:ext cx="877488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detection</a:t>
            </a: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all_models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list_models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classification_models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3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list_models</a:t>
            </a:r>
            <a:r>
              <a:rPr lang="en-US" altLang="ko-KR" sz="13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3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detection_models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list_models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2947" y="6639355"/>
            <a:ext cx="201369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50" dirty="0"/>
              <a:t>https://pytorch.org/vision/stable/models.html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30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034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모델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3" y="3871163"/>
            <a:ext cx="8715688" cy="2627141"/>
          </a:xfrm>
        </p:spPr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 err="1" smtClean="0">
                <a:latin typeface="+mn-ea"/>
              </a:rPr>
              <a:t>ResNet</a:t>
            </a:r>
            <a:r>
              <a:rPr lang="ko-KR" altLang="en-US" b="0" smtClean="0">
                <a:latin typeface="+mn-ea"/>
              </a:rPr>
              <a:t>은 대표적인 </a:t>
            </a:r>
            <a:r>
              <a:rPr lang="en-US" altLang="ko-KR" b="0" smtClean="0">
                <a:latin typeface="+mn-ea"/>
              </a:rPr>
              <a:t>CNN </a:t>
            </a:r>
            <a:r>
              <a:rPr lang="ko-KR" altLang="en-US" b="0" smtClean="0">
                <a:latin typeface="+mn-ea"/>
              </a:rPr>
              <a:t>모델 중 하나로 </a:t>
            </a:r>
            <a:r>
              <a:rPr lang="en-US" altLang="ko-KR" b="0" smtClean="0">
                <a:latin typeface="+mn-ea"/>
              </a:rPr>
              <a:t>2015</a:t>
            </a:r>
            <a:r>
              <a:rPr lang="ko-KR" altLang="en-US" b="0" smtClean="0">
                <a:latin typeface="+mn-ea"/>
              </a:rPr>
              <a:t>년 </a:t>
            </a:r>
            <a:r>
              <a:rPr lang="en-US" altLang="ko-KR" b="0">
                <a:latin typeface="+mn-ea"/>
              </a:rPr>
              <a:t>ImageNet Large Scale Visual Recognition </a:t>
            </a:r>
            <a:r>
              <a:rPr lang="en-US" altLang="ko-KR" b="0" smtClean="0">
                <a:latin typeface="+mn-ea"/>
              </a:rPr>
              <a:t>Challenge(ILSVRC)</a:t>
            </a:r>
            <a:r>
              <a:rPr lang="ko-KR" altLang="en-US" b="0" smtClean="0">
                <a:latin typeface="+mn-ea"/>
              </a:rPr>
              <a:t>에서 우승함</a:t>
            </a:r>
            <a:endParaRPr lang="en-US" altLang="ko-KR" b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 smtClean="0">
                <a:latin typeface="+mn-ea"/>
              </a:rPr>
              <a:t>Skip connection</a:t>
            </a:r>
            <a:r>
              <a:rPr lang="ko-KR" altLang="en-US" b="0" smtClean="0">
                <a:latin typeface="+mn-ea"/>
              </a:rPr>
              <a:t>을 통한 </a:t>
            </a:r>
            <a:r>
              <a:rPr lang="en-US" altLang="ko-KR" b="0" smtClean="0">
                <a:latin typeface="+mn-ea"/>
              </a:rPr>
              <a:t>Residual </a:t>
            </a:r>
            <a:r>
              <a:rPr lang="ko-KR" altLang="en-US" b="0" smtClean="0">
                <a:latin typeface="+mn-ea"/>
              </a:rPr>
              <a:t>구조로 </a:t>
            </a:r>
            <a:r>
              <a:rPr lang="ko-KR" altLang="en-US" b="0" err="1" smtClean="0">
                <a:latin typeface="+mn-ea"/>
              </a:rPr>
              <a:t>딥러닝</a:t>
            </a:r>
            <a:r>
              <a:rPr lang="ko-KR" altLang="en-US" b="0" smtClean="0">
                <a:latin typeface="+mn-ea"/>
              </a:rPr>
              <a:t> 모델의 고질적인 문제 중 하나이던 </a:t>
            </a:r>
            <a:r>
              <a:rPr lang="ko-KR" altLang="en-US" b="0" err="1">
                <a:latin typeface="+mn-ea"/>
              </a:rPr>
              <a:t>그레디언트</a:t>
            </a:r>
            <a:r>
              <a:rPr lang="ko-KR" altLang="en-US" b="0">
                <a:latin typeface="+mn-ea"/>
              </a:rPr>
              <a:t> </a:t>
            </a:r>
            <a:r>
              <a:rPr lang="ko-KR" altLang="en-US" b="0" smtClean="0">
                <a:latin typeface="+mn-ea"/>
              </a:rPr>
              <a:t>소실</a:t>
            </a:r>
            <a:r>
              <a:rPr lang="en-US" altLang="ko-KR" b="0" smtClean="0">
                <a:latin typeface="+mn-ea"/>
              </a:rPr>
              <a:t>(Vanishing Gradient) </a:t>
            </a:r>
            <a:r>
              <a:rPr lang="ko-KR" altLang="en-US" b="0" smtClean="0">
                <a:latin typeface="+mn-ea"/>
              </a:rPr>
              <a:t>문제를 해결</a:t>
            </a:r>
            <a:endParaRPr lang="en-US" altLang="ko-KR" b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b="0" err="1" smtClean="0">
                <a:latin typeface="+mn-ea"/>
              </a:rPr>
              <a:t>그레디언트</a:t>
            </a:r>
            <a:r>
              <a:rPr lang="ko-KR" altLang="en-US" b="0" smtClean="0">
                <a:latin typeface="+mn-ea"/>
              </a:rPr>
              <a:t> 소실은 </a:t>
            </a:r>
            <a:r>
              <a:rPr lang="ko-KR" altLang="en-US" b="0" err="1" smtClean="0">
                <a:latin typeface="+mn-ea"/>
              </a:rPr>
              <a:t>그레디언트를</a:t>
            </a:r>
            <a:r>
              <a:rPr lang="ko-KR" altLang="en-US" b="0" smtClean="0">
                <a:latin typeface="+mn-ea"/>
              </a:rPr>
              <a:t> 계산하는 과정에서 </a:t>
            </a:r>
            <a:r>
              <a:rPr lang="en-US" altLang="ko-KR" b="0" smtClean="0">
                <a:latin typeface="+mn-ea"/>
              </a:rPr>
              <a:t>1</a:t>
            </a:r>
            <a:r>
              <a:rPr lang="ko-KR" altLang="en-US" b="0" smtClean="0">
                <a:latin typeface="+mn-ea"/>
              </a:rPr>
              <a:t>보다 작은 값이 반복되며 곱해지는 것으로 </a:t>
            </a:r>
            <a:r>
              <a:rPr lang="ko-KR" altLang="en-US" b="0" err="1" smtClean="0">
                <a:latin typeface="+mn-ea"/>
              </a:rPr>
              <a:t>그레디언트가</a:t>
            </a:r>
            <a:r>
              <a:rPr lang="ko-KR" altLang="en-US" b="0" smtClean="0">
                <a:latin typeface="+mn-ea"/>
              </a:rPr>
              <a:t> 점차 </a:t>
            </a:r>
            <a:r>
              <a:rPr lang="en-US" altLang="ko-KR" b="0" smtClean="0">
                <a:latin typeface="+mn-ea"/>
              </a:rPr>
              <a:t>0</a:t>
            </a:r>
            <a:r>
              <a:rPr lang="ko-KR" altLang="en-US" b="0" smtClean="0">
                <a:latin typeface="+mn-ea"/>
              </a:rPr>
              <a:t>이 되어가는 현상을 의미</a:t>
            </a:r>
            <a:endParaRPr lang="en-US" altLang="ko-KR" b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 err="1" smtClean="0">
                <a:latin typeface="+mn-ea"/>
              </a:rPr>
              <a:t>ResNet</a:t>
            </a:r>
            <a:r>
              <a:rPr lang="ko-KR" altLang="en-US" b="0" smtClean="0">
                <a:latin typeface="+mn-ea"/>
              </a:rPr>
              <a:t>은 이전 레이어의 출력을 더해주는 것으로 미분할 경우 </a:t>
            </a:r>
            <a:r>
              <a:rPr lang="en-US" altLang="ko-KR" b="0" smtClean="0">
                <a:latin typeface="+mn-ea"/>
              </a:rPr>
              <a:t>1 </a:t>
            </a:r>
            <a:r>
              <a:rPr lang="ko-KR" altLang="en-US" b="0" smtClean="0">
                <a:latin typeface="+mn-ea"/>
              </a:rPr>
              <a:t>이상의 </a:t>
            </a:r>
            <a:r>
              <a:rPr lang="ko-KR" altLang="en-US" b="0" err="1" smtClean="0">
                <a:latin typeface="+mn-ea"/>
              </a:rPr>
              <a:t>그레디언트를</a:t>
            </a:r>
            <a:r>
              <a:rPr lang="ko-KR" altLang="en-US" b="0" smtClean="0">
                <a:latin typeface="+mn-ea"/>
              </a:rPr>
              <a:t> 가질 수 있게 하여 </a:t>
            </a:r>
            <a:r>
              <a:rPr lang="ko-KR" altLang="en-US" b="0" err="1" smtClean="0">
                <a:latin typeface="+mn-ea"/>
              </a:rPr>
              <a:t>그레디언트</a:t>
            </a:r>
            <a:r>
              <a:rPr lang="ko-KR" altLang="en-US" b="0" smtClean="0">
                <a:latin typeface="+mn-ea"/>
              </a:rPr>
              <a:t> 소실을 방지</a:t>
            </a:r>
            <a:endParaRPr lang="en-US" altLang="ko-KR" b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28847" y="3440925"/>
            <a:ext cx="1781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ResNet18 </a:t>
            </a:r>
            <a:r>
              <a:rPr lang="en-US" altLang="ko-KR" sz="1200">
                <a:latin typeface="+mn-ea"/>
              </a:rPr>
              <a:t>Structure</a:t>
            </a:r>
            <a:endParaRPr lang="ko-KR" altLang="en-US" sz="120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465" y="6694857"/>
            <a:ext cx="8169342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dirty="0"/>
              <a:t>He, </a:t>
            </a:r>
            <a:r>
              <a:rPr lang="en-US" altLang="ko-KR" sz="800" dirty="0" err="1"/>
              <a:t>Kaiming</a:t>
            </a:r>
            <a:r>
              <a:rPr lang="en-US" altLang="ko-KR" sz="800" dirty="0"/>
              <a:t>, et al. "Deep residual learning for image recognition." Proceedings of the IEEE conference on computer vision and pattern recognition. 2016.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512" y="1575766"/>
            <a:ext cx="2810639" cy="15784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09500" y="-600487"/>
            <a:ext cx="2419980" cy="55700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720320" y="3412748"/>
            <a:ext cx="1449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Residual block</a:t>
            </a:r>
            <a:endParaRPr lang="ko-KR" altLang="en-US" sz="120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4462" y="6448518"/>
            <a:ext cx="695213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50" dirty="0" err="1"/>
              <a:t>Handwritten</a:t>
            </a:r>
            <a:r>
              <a:rPr lang="ko-KR" altLang="en-US" sz="750" dirty="0"/>
              <a:t> </a:t>
            </a:r>
            <a:r>
              <a:rPr lang="ko-KR" altLang="en-US" sz="750" dirty="0" err="1"/>
              <a:t>Digit</a:t>
            </a:r>
            <a:r>
              <a:rPr lang="ko-KR" altLang="en-US" sz="750" dirty="0"/>
              <a:t> </a:t>
            </a:r>
            <a:r>
              <a:rPr lang="ko-KR" altLang="en-US" sz="750" dirty="0" err="1"/>
              <a:t>Recognition</a:t>
            </a:r>
            <a:r>
              <a:rPr lang="ko-KR" altLang="en-US" sz="750" dirty="0"/>
              <a:t> </a:t>
            </a:r>
            <a:r>
              <a:rPr lang="ko-KR" altLang="en-US" sz="750" dirty="0" err="1"/>
              <a:t>Using</a:t>
            </a:r>
            <a:r>
              <a:rPr lang="ko-KR" altLang="en-US" sz="750" dirty="0"/>
              <a:t> </a:t>
            </a:r>
            <a:r>
              <a:rPr lang="ko-KR" altLang="en-US" sz="750" dirty="0" err="1"/>
              <a:t>Bayesian</a:t>
            </a:r>
            <a:r>
              <a:rPr lang="ko-KR" altLang="en-US" sz="750" dirty="0"/>
              <a:t> </a:t>
            </a:r>
            <a:r>
              <a:rPr lang="ko-KR" altLang="en-US" sz="750" dirty="0" err="1"/>
              <a:t>ResNet</a:t>
            </a:r>
            <a:r>
              <a:rPr lang="ko-KR" altLang="en-US" sz="750" dirty="0"/>
              <a:t> - Scientific </a:t>
            </a:r>
            <a:r>
              <a:rPr lang="ko-KR" altLang="en-US" sz="750" dirty="0" err="1"/>
              <a:t>Figure</a:t>
            </a:r>
            <a:r>
              <a:rPr lang="ko-KR" altLang="en-US" sz="750" dirty="0"/>
              <a:t> </a:t>
            </a:r>
            <a:r>
              <a:rPr lang="ko-KR" altLang="en-US" sz="750" dirty="0" err="1"/>
              <a:t>on</a:t>
            </a:r>
            <a:r>
              <a:rPr lang="ko-KR" altLang="en-US" sz="750" dirty="0"/>
              <a:t> </a:t>
            </a:r>
            <a:r>
              <a:rPr lang="ko-KR" altLang="en-US" sz="750" dirty="0" err="1"/>
              <a:t>ResearchGate</a:t>
            </a:r>
            <a:r>
              <a:rPr lang="ko-KR" altLang="en-US" sz="750" dirty="0"/>
              <a:t>. </a:t>
            </a:r>
            <a:r>
              <a:rPr lang="ko-KR" altLang="en-US" sz="750" dirty="0" err="1"/>
              <a:t>Available</a:t>
            </a:r>
            <a:r>
              <a:rPr lang="ko-KR" altLang="en-US" sz="750" dirty="0"/>
              <a:t> </a:t>
            </a:r>
            <a:r>
              <a:rPr lang="ko-KR" altLang="en-US" sz="750" dirty="0" err="1"/>
              <a:t>from</a:t>
            </a:r>
            <a:r>
              <a:rPr lang="ko-KR" altLang="en-US" sz="750" dirty="0"/>
              <a:t>: https://www.researchgate.net/figure/Architecture-Diagram-of-ResNet-18-21_fig2_353655307 [</a:t>
            </a:r>
            <a:r>
              <a:rPr lang="ko-KR" altLang="en-US" sz="750" dirty="0" err="1"/>
              <a:t>accessed</a:t>
            </a:r>
            <a:r>
              <a:rPr lang="ko-KR" altLang="en-US" sz="750" dirty="0"/>
              <a:t> 27 </a:t>
            </a:r>
            <a:r>
              <a:rPr lang="ko-KR" altLang="en-US" sz="750" dirty="0" err="1"/>
              <a:t>Jul</a:t>
            </a:r>
            <a:r>
              <a:rPr lang="ko-KR" altLang="en-US" sz="750" dirty="0"/>
              <a:t>, 2023]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2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886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손실 </a:t>
            </a:r>
            <a:r>
              <a:rPr lang="ko-KR" altLang="en-US" sz="2700" smtClean="0"/>
              <a:t>함수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440024" y="2970059"/>
                <a:ext cx="4518353" cy="2154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400" dirty="0">
                    <a:latin typeface="+mn-ea"/>
                  </a:rPr>
                  <a:t>Prediction     </a:t>
                </a:r>
                <a:r>
                  <a:rPr lang="en-US" altLang="ko-KR" sz="1400" dirty="0" smtClean="0">
                    <a:latin typeface="+mn-ea"/>
                  </a:rPr>
                  <a:t>: </a:t>
                </a:r>
                <a:r>
                  <a:rPr lang="en-US" altLang="ko-KR" sz="1400" dirty="0">
                    <a:latin typeface="+mn-ea"/>
                  </a:rPr>
                  <a:t>[1.2, 0.4, 0.2, 0.2</a:t>
                </a:r>
                <a:r>
                  <a:rPr lang="en-US" altLang="ko-KR" sz="1400" dirty="0" smtClean="0">
                    <a:latin typeface="+mn-ea"/>
                  </a:rPr>
                  <a:t>]</a:t>
                </a:r>
                <a:endParaRPr lang="en-US" altLang="ko-KR" sz="1400" dirty="0" smtClean="0">
                  <a:latin typeface="+mn-ea"/>
                </a:endParaRPr>
              </a:p>
              <a:p>
                <a:r>
                  <a:rPr lang="en-US" altLang="ko-KR" sz="1400" dirty="0" err="1" smtClean="0">
                    <a:latin typeface="+mn-ea"/>
                  </a:rPr>
                  <a:t>Softmax</a:t>
                </a:r>
                <a:r>
                  <a:rPr lang="en-US" altLang="ko-KR" sz="1400" dirty="0" smtClean="0">
                    <a:latin typeface="+mn-ea"/>
                  </a:rPr>
                  <a:t>(prediction</a:t>
                </a:r>
                <a:r>
                  <a:rPr lang="en-US" altLang="ko-KR" sz="1400" dirty="0">
                    <a:latin typeface="+mn-ea"/>
                  </a:rPr>
                  <a:t>) : [0.4576, 0.2056, 0.1684, 0.1684]</a:t>
                </a:r>
              </a:p>
              <a:p>
                <a:endParaRPr lang="en-US" altLang="ko-KR" sz="1400" dirty="0" smtClean="0">
                  <a:latin typeface="+mn-ea"/>
                </a:endParaRPr>
              </a:p>
              <a:p>
                <a:r>
                  <a:rPr lang="en-US" altLang="ko-KR" sz="1400" dirty="0" smtClean="0">
                    <a:latin typeface="+mn-ea"/>
                  </a:rPr>
                  <a:t>Ground </a:t>
                </a:r>
                <a:r>
                  <a:rPr lang="en-US" altLang="ko-KR" sz="1400" dirty="0">
                    <a:latin typeface="+mn-ea"/>
                  </a:rPr>
                  <a:t>Truth : [1.0, 0.0, 0.0, 0.0]</a:t>
                </a:r>
                <a:endParaRPr lang="ko-KR" altLang="en-US" sz="1400" dirty="0">
                  <a:latin typeface="+mn-ea"/>
                </a:endParaRPr>
              </a:p>
              <a:p>
                <a:endParaRPr lang="en-US" altLang="ko-KR" sz="14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sz="14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−(1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0.4576</m:t>
                          </m:r>
                        </m:e>
                      </m:func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+0×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0.2056</m:t>
                          </m:r>
                        </m:e>
                      </m:func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+0×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0.1684+</m:t>
                          </m:r>
                        </m:e>
                      </m:func>
                    </m:oMath>
                  </m:oMathPara>
                </a14:m>
                <a:endParaRPr lang="en-US" altLang="ko-KR" sz="1400" i="1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0×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0.1684)</m:t>
                          </m:r>
                        </m:e>
                      </m:func>
                    </m:oMath>
                  </m:oMathPara>
                </a14:m>
                <a:endParaRPr lang="en-US" altLang="ko-KR" sz="1400" dirty="0">
                  <a:latin typeface="+mn-ea"/>
                </a:endParaRPr>
              </a:p>
              <a:p>
                <a:endParaRPr lang="en-US" altLang="ko-KR" sz="14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=0.7817</m:t>
                      </m:r>
                    </m:oMath>
                  </m:oMathPara>
                </a14:m>
                <a:endParaRPr lang="en-US" altLang="ko-KR" sz="1400" dirty="0">
                  <a:latin typeface="+mn-ea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24" y="2970059"/>
                <a:ext cx="4518353" cy="2154436"/>
              </a:xfrm>
              <a:prstGeom prst="rect">
                <a:avLst/>
              </a:prstGeom>
              <a:blipFill>
                <a:blip r:embed="rId3"/>
                <a:stretch>
                  <a:fillRect l="-2426" t="-2542" b="-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4437547" y="5175420"/>
            <a:ext cx="4571999" cy="129723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4440029" y="5213403"/>
            <a:ext cx="4518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criterion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CrossEntropyLoss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prediction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1.2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groundTruth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criterion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prediction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groundTruth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------------------------------------------------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0.7817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465" y="1082779"/>
                <a:ext cx="4057316" cy="420519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1pPr>
                <a:lvl2pPr marL="36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2pPr>
                <a:lvl3pPr marL="54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Times New Roman" panose="02020603050405020304" pitchFamily="18" charset="0"/>
                  <a:buChar char="−"/>
                  <a:defRPr sz="16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5"/>
                  </a:buClr>
                </a:pPr>
                <a:r>
                  <a:rPr lang="ko-KR" altLang="en-US" sz="1500" smtClean="0"/>
                  <a:t>손실함수</a:t>
                </a:r>
                <a:r>
                  <a:rPr lang="en-US" altLang="ko-KR" sz="1500"/>
                  <a:t>(Loss function)</a:t>
                </a:r>
                <a:r>
                  <a:rPr lang="ko-KR" altLang="en-US" sz="1500"/>
                  <a:t>는 모델의 </a:t>
                </a:r>
                <a:r>
                  <a:rPr lang="ko-KR" altLang="en-US" sz="1500" err="1"/>
                  <a:t>예측값과</a:t>
                </a:r>
                <a:r>
                  <a:rPr lang="ko-KR" altLang="en-US" sz="1500"/>
                  <a:t> 실제 </a:t>
                </a:r>
                <a:r>
                  <a:rPr lang="ko-KR" altLang="en-US" sz="1500" err="1"/>
                  <a:t>정답값과의</a:t>
                </a:r>
                <a:r>
                  <a:rPr lang="ko-KR" altLang="en-US" sz="1500"/>
                  <a:t> 차이를 계산하는 역할</a:t>
                </a:r>
                <a:endParaRPr lang="en-US" altLang="ko-KR" sz="1500"/>
              </a:p>
              <a:p>
                <a:pPr>
                  <a:lnSpc>
                    <a:spcPct val="100000"/>
                  </a:lnSpc>
                  <a:buClr>
                    <a:schemeClr val="accent5"/>
                  </a:buClr>
                </a:pPr>
                <a:r>
                  <a:rPr lang="ko-KR" altLang="en-US" sz="1500" smtClean="0"/>
                  <a:t>다양한 </a:t>
                </a:r>
                <a:r>
                  <a:rPr lang="ko-KR" altLang="en-US" sz="1500"/>
                  <a:t>손실함수가 존재</a:t>
                </a:r>
                <a:endParaRPr lang="en-US" altLang="ko-KR" sz="1500"/>
              </a:p>
              <a:p>
                <a:pPr>
                  <a:lnSpc>
                    <a:spcPct val="100000"/>
                  </a:lnSpc>
                  <a:buClr>
                    <a:schemeClr val="accent5"/>
                  </a:buClr>
                </a:pPr>
                <a:r>
                  <a:rPr lang="ko-KR" altLang="en-US" sz="1500"/>
                  <a:t>분류 학습에서 </a:t>
                </a:r>
                <a:r>
                  <a:rPr lang="ko-KR" altLang="en-US" sz="1500" smtClean="0"/>
                  <a:t>사용되는 손실 함수</a:t>
                </a:r>
                <a:r>
                  <a:rPr lang="en-US" altLang="ko-KR" sz="1500" smtClean="0"/>
                  <a:t>,</a:t>
                </a:r>
                <a:r>
                  <a:rPr lang="ko-KR" altLang="en-US" sz="1500" smtClean="0"/>
                  <a:t> </a:t>
                </a:r>
                <a:r>
                  <a:rPr lang="en-US" altLang="ko-KR" sz="1500"/>
                  <a:t>Cross Entropy</a:t>
                </a:r>
                <a:r>
                  <a:rPr lang="ko-KR" altLang="en-US" sz="1500"/>
                  <a:t> </a:t>
                </a:r>
                <a:r>
                  <a:rPr lang="en-US" altLang="ko-KR" sz="1500" smtClean="0"/>
                  <a:t>Loss</a:t>
                </a:r>
                <a:r>
                  <a:rPr lang="ko-KR" altLang="en-US" sz="1500"/>
                  <a:t>는</a:t>
                </a:r>
                <a:r>
                  <a:rPr lang="ko-KR" altLang="en-US" sz="1500" smtClean="0"/>
                  <a:t> </a:t>
                </a:r>
                <a:r>
                  <a:rPr lang="ko-KR" altLang="en-US" sz="1500"/>
                  <a:t>다음과 같은 수식으로 표현</a:t>
                </a:r>
                <a:endParaRPr lang="en-US" altLang="ko-KR" sz="1500"/>
              </a:p>
              <a:p>
                <a:pPr lvl="1">
                  <a:lnSpc>
                    <a:spcPct val="11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𝑐𝑒</m:t>
                        </m:r>
                      </m:sub>
                    </m:sSub>
                    <m:r>
                      <a:rPr lang="en-US" altLang="ko-KR" sz="13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3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sz="13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3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3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  <m:r>
                      <a:rPr lang="en-US" altLang="ko-KR" sz="1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300" b="0" i="1" smtClean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buClr>
                    <a:schemeClr val="accent5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300" i="1">
                        <a:latin typeface="Cambria Math" panose="02040503050406030204" pitchFamily="18" charset="0"/>
                      </a:rPr>
                      <m:t>정답값</m:t>
                    </m:r>
                    <m:r>
                      <a:rPr lang="en-US" altLang="ko-KR" sz="13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300" i="1">
                        <a:latin typeface="Cambria Math" panose="02040503050406030204" pitchFamily="18" charset="0"/>
                      </a:rPr>
                      <m:t>예측값</m:t>
                    </m:r>
                    <m:r>
                      <a:rPr lang="en-US" altLang="ko-KR" sz="13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3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3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1300" i="1">
                        <a:latin typeface="Cambria Math" panose="02040503050406030204" pitchFamily="18" charset="0"/>
                      </a:rPr>
                      <m:t>데이터</m:t>
                    </m:r>
                    <m:r>
                      <a:rPr lang="en-US" altLang="ko-KR" sz="1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300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en-US" altLang="ko-KR" sz="1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300"/>
              </a:p>
              <a:p>
                <a:pPr>
                  <a:lnSpc>
                    <a:spcPct val="100000"/>
                  </a:lnSpc>
                  <a:buClr>
                    <a:schemeClr val="accent5"/>
                  </a:buClr>
                </a:pPr>
                <a:r>
                  <a:rPr lang="en-US" altLang="ko-KR" sz="1500"/>
                  <a:t>Cross Entropy Loss</a:t>
                </a:r>
                <a:r>
                  <a:rPr lang="ko-KR" altLang="en-US" sz="1500"/>
                  <a:t>는 </a:t>
                </a:r>
                <a:r>
                  <a:rPr lang="ko-KR" altLang="en-US" sz="1500" smtClean="0"/>
                  <a:t>정답을 </a:t>
                </a:r>
                <a:r>
                  <a:rPr lang="ko-KR" altLang="en-US" sz="1500"/>
                  <a:t>확실히 맞출 수록 로스가 </a:t>
                </a:r>
                <a:r>
                  <a:rPr lang="en-US" altLang="ko-KR" sz="1500" smtClean="0"/>
                  <a:t>0</a:t>
                </a:r>
                <a:r>
                  <a:rPr lang="ko-KR" altLang="en-US" sz="1500" smtClean="0"/>
                  <a:t>으로 수렴</a:t>
                </a:r>
                <a:endParaRPr lang="en-US" altLang="ko-KR" sz="1500"/>
              </a:p>
              <a:p>
                <a:pPr>
                  <a:lnSpc>
                    <a:spcPct val="100000"/>
                  </a:lnSpc>
                  <a:buClr>
                    <a:schemeClr val="accent5"/>
                  </a:buClr>
                </a:pPr>
                <a:r>
                  <a:rPr lang="en-US" altLang="ko-KR" sz="1500" err="1" smtClean="0"/>
                  <a:t>Pytorch</a:t>
                </a:r>
                <a:r>
                  <a:rPr lang="ko-KR" altLang="en-US" sz="1500"/>
                  <a:t>에서는 </a:t>
                </a:r>
                <a:r>
                  <a:rPr lang="en-US" altLang="ko-KR" sz="1500"/>
                  <a:t>loss </a:t>
                </a:r>
                <a:r>
                  <a:rPr lang="ko-KR" altLang="en-US" sz="1500"/>
                  <a:t>계산 시 모델의 </a:t>
                </a:r>
                <a:r>
                  <a:rPr lang="ko-KR" altLang="en-US" sz="1500" err="1"/>
                  <a:t>출력값을</a:t>
                </a:r>
                <a:r>
                  <a:rPr lang="ko-KR" altLang="en-US" sz="1500"/>
                  <a:t> </a:t>
                </a:r>
                <a:r>
                  <a:rPr lang="en-US" altLang="ko-KR" sz="1500"/>
                  <a:t>0</a:t>
                </a:r>
                <a:r>
                  <a:rPr lang="ko-KR" altLang="en-US" sz="1500"/>
                  <a:t>과 </a:t>
                </a:r>
                <a:r>
                  <a:rPr lang="en-US" altLang="ko-KR" sz="1500"/>
                  <a:t>1 </a:t>
                </a:r>
                <a:r>
                  <a:rPr lang="ko-KR" altLang="en-US" sz="1500" smtClean="0"/>
                  <a:t>사이로 </a:t>
                </a:r>
                <a:r>
                  <a:rPr lang="ko-KR" altLang="en-US" sz="1500" err="1"/>
                  <a:t>정규화하기</a:t>
                </a:r>
                <a:r>
                  <a:rPr lang="ko-KR" altLang="en-US" sz="1500"/>
                  <a:t> 위해 출력에 </a:t>
                </a:r>
                <a:r>
                  <a:rPr lang="en-US" altLang="ko-KR" sz="1500" err="1"/>
                  <a:t>Softmax</a:t>
                </a:r>
                <a:r>
                  <a:rPr lang="ko-KR" altLang="en-US" sz="1500"/>
                  <a:t>를 취하여 계산</a:t>
                </a:r>
              </a:p>
            </p:txBody>
          </p:sp>
        </mc:Choice>
        <mc:Fallback xmlns="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5" y="1082779"/>
                <a:ext cx="4057316" cy="4205195"/>
              </a:xfrm>
              <a:prstGeom prst="rect">
                <a:avLst/>
              </a:prstGeom>
              <a:blipFill>
                <a:blip r:embed="rId4"/>
                <a:stretch>
                  <a:fillRect l="-2703" t="-1451" r="-7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oss Functions — ML Glossary document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13" y="925605"/>
            <a:ext cx="2785374" cy="198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947008" y="2405278"/>
            <a:ext cx="1781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mtClean="0">
                <a:latin typeface="+mn-ea"/>
              </a:rPr>
              <a:t>Cross Entropy</a:t>
            </a:r>
            <a:endParaRPr lang="ko-KR" altLang="en-US" sz="120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4465" y="6576991"/>
            <a:ext cx="194155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50" dirty="0"/>
              <a:t>https://en.wikipedia.org/wiki/Cross_entropy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9075" y="6498304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https://pytorch.org/docs/stable/generated/torch.nn.CrossEntropyLoss.html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70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647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err="1" smtClean="0">
                <a:latin typeface="Times New Roman" panose="02020603050405020304" pitchFamily="18" charset="0"/>
              </a:rPr>
              <a:t>옵티마이저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pic>
        <p:nvPicPr>
          <p:cNvPr id="6146" name="Picture 2" descr="Optimizer 종류 및 정리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2"/>
          <a:stretch/>
        </p:blipFill>
        <p:spPr bwMode="auto">
          <a:xfrm>
            <a:off x="4191781" y="1417101"/>
            <a:ext cx="4855312" cy="22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827" y="3951248"/>
            <a:ext cx="2400300" cy="4000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3303" y="3996471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SGD : </a:t>
            </a:r>
            <a:endParaRPr lang="ko-KR" altLang="en-US" sz="120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32" y="4553666"/>
            <a:ext cx="2813483" cy="15028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03303" y="4462673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ADAM : </a:t>
            </a:r>
            <a:endParaRPr lang="ko-KR" altLang="en-US" sz="120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763" y="6663721"/>
            <a:ext cx="4751301" cy="1154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50" dirty="0" err="1"/>
              <a:t>Kingma</a:t>
            </a:r>
            <a:r>
              <a:rPr lang="en-US" altLang="ko-KR" sz="750" dirty="0"/>
              <a:t>, </a:t>
            </a:r>
            <a:r>
              <a:rPr lang="en-US" altLang="ko-KR" sz="750" dirty="0" err="1"/>
              <a:t>Diederik</a:t>
            </a:r>
            <a:r>
              <a:rPr lang="en-US" altLang="ko-KR" sz="750" dirty="0"/>
              <a:t> P., and Jimmy Ba. "Adam: A method for stochastic optimization." </a:t>
            </a:r>
            <a:r>
              <a:rPr lang="en-US" altLang="ko-KR" sz="750" dirty="0" err="1"/>
              <a:t>arXiv</a:t>
            </a:r>
            <a:r>
              <a:rPr lang="en-US" altLang="ko-KR" sz="750" dirty="0"/>
              <a:t> preprint arXiv:1412.6980 (2014).</a:t>
            </a:r>
            <a:endParaRPr lang="ko-KR" altLang="en-US" sz="750" dirty="0"/>
          </a:p>
        </p:txBody>
      </p:sp>
      <p:sp>
        <p:nvSpPr>
          <p:cNvPr id="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5" y="1122274"/>
            <a:ext cx="4057316" cy="5010077"/>
          </a:xfrm>
          <a:prstGeom prst="rect">
            <a:avLst/>
          </a:prstGeom>
        </p:spPr>
        <p:txBody>
          <a:bodyPr vert="horz" lIns="68580" tIns="34291" rIns="68580" bIns="34291" rtlCol="0">
            <a:no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err="1"/>
              <a:t>옵티마이저</a:t>
            </a:r>
            <a:r>
              <a:rPr lang="en-US" altLang="ko-KR" sz="1500"/>
              <a:t>(Optimizer)</a:t>
            </a:r>
            <a:r>
              <a:rPr lang="ko-KR" altLang="en-US" sz="1500"/>
              <a:t>는 손실함수를 최소화하는 방향의 기울기로 모델의 파라미터를 업데이트 하는 역할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/>
              <a:t>Gradient Descent(GD)</a:t>
            </a:r>
            <a:r>
              <a:rPr lang="ko-KR" altLang="en-US" sz="1500"/>
              <a:t>는 모든 데이터를 다 고려한 후 기울기를 계산하여 모델 파라미터를 업데이트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/>
              <a:t>Stochastic Gradient Descent(SGD)</a:t>
            </a:r>
            <a:r>
              <a:rPr lang="ko-KR" altLang="en-US" sz="1500"/>
              <a:t>는 일부 데이터만 고려하여 빠르게 기울기를 계산하고 모델 파라미터를 업데이트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SGD</a:t>
            </a:r>
            <a:r>
              <a:rPr lang="ko-KR" altLang="en-US" sz="1500"/>
              <a:t>는 근본적으로는 데이터 하나마다 기울기를 계산하여 모델을 학습하는 방법이지만 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현재는 미니 </a:t>
            </a:r>
            <a:r>
              <a:rPr lang="ko-KR" altLang="en-US" sz="1500"/>
              <a:t>배치를 활용하여 모델을 학습하는 </a:t>
            </a:r>
            <a:r>
              <a:rPr lang="en-US" altLang="ko-KR" sz="1500"/>
              <a:t>Mini-Batch Stochastic Gradient Descent(MSGD, MGD)</a:t>
            </a:r>
            <a:r>
              <a:rPr lang="ko-KR" altLang="en-US" sz="1500"/>
              <a:t>를 일반적으로 </a:t>
            </a:r>
            <a:r>
              <a:rPr lang="en-US" altLang="ko-KR" sz="1500"/>
              <a:t>SGD</a:t>
            </a:r>
            <a:r>
              <a:rPr lang="ko-KR" altLang="en-US" sz="1500"/>
              <a:t>라 부름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/>
              <a:t>Adam</a:t>
            </a:r>
            <a:r>
              <a:rPr lang="ko-KR" altLang="en-US" sz="1500"/>
              <a:t>은 이전 </a:t>
            </a:r>
            <a:r>
              <a:rPr lang="ko-KR" altLang="en-US" sz="1500" err="1"/>
              <a:t>로스값을</a:t>
            </a:r>
            <a:r>
              <a:rPr lang="ko-KR" altLang="en-US" sz="1500"/>
              <a:t> 기반으로 적응학습</a:t>
            </a:r>
            <a:r>
              <a:rPr lang="en-US" altLang="ko-KR" sz="1500"/>
              <a:t>(Adaptive Learning)</a:t>
            </a:r>
            <a:r>
              <a:rPr lang="ko-KR" altLang="en-US" sz="1500"/>
              <a:t>과 관성</a:t>
            </a:r>
            <a:r>
              <a:rPr lang="en-US" altLang="ko-KR" sz="1500"/>
              <a:t>(Momentum)</a:t>
            </a:r>
            <a:r>
              <a:rPr lang="ko-KR" altLang="en-US" sz="1500"/>
              <a:t>을 통해 진행 방향과 스텝 크기를 고려하여 모델을 학습</a:t>
            </a:r>
            <a:endParaRPr lang="en-US" altLang="ko-KR" sz="1500"/>
          </a:p>
        </p:txBody>
      </p:sp>
      <p:sp>
        <p:nvSpPr>
          <p:cNvPr id="12" name="직사각형 11"/>
          <p:cNvSpPr/>
          <p:nvPr/>
        </p:nvSpPr>
        <p:spPr>
          <a:xfrm>
            <a:off x="60763" y="6550559"/>
            <a:ext cx="1965282" cy="1154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50" dirty="0" smtClean="0"/>
              <a:t>https:.//www.slidesahre.net/yongho/ss-79607172</a:t>
            </a:r>
            <a:endParaRPr lang="ko-KR" altLang="en-US" sz="7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4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1889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err="1" smtClean="0"/>
              <a:t>옵티마이저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4437547" y="939567"/>
            <a:ext cx="4571999" cy="555873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4437545" y="965333"/>
            <a:ext cx="451834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  <a:endParaRPr lang="en-US" altLang="ko-KR" sz="1200" i="1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FF5370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ones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criterion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optimizer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FF5370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>
                <a:solidFill>
                  <a:srgbClr val="4A4A4A"/>
                </a:solidFill>
                <a:latin typeface="Consolas" panose="020B0609020204030204" pitchFamily="49" charset="0"/>
              </a:rPr>
              <a:t># output1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4.0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output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loss1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criterion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output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loss1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backward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loss1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>
                <a:solidFill>
                  <a:srgbClr val="4A4A4A"/>
                </a:solidFill>
                <a:latin typeface="Consolas" panose="020B0609020204030204" pitchFamily="49" charset="0"/>
              </a:rPr>
              <a:t>#output2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output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loss2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criterion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output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loss2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backward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loss2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1082779"/>
            <a:ext cx="418586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/>
              <a:t>Pytorch</a:t>
            </a:r>
            <a:r>
              <a:rPr lang="ko-KR" altLang="en-US" sz="1500"/>
              <a:t>에서는 </a:t>
            </a:r>
            <a:r>
              <a:rPr lang="en-US" altLang="ko-KR" sz="1500" err="1"/>
              <a:t>torch.optim</a:t>
            </a:r>
            <a:r>
              <a:rPr lang="ko-KR" altLang="en-US" sz="1500"/>
              <a:t>을 통해 </a:t>
            </a:r>
            <a:r>
              <a:rPr lang="ko-KR" altLang="en-US" sz="1500" err="1"/>
              <a:t>옵티마이저를</a:t>
            </a:r>
            <a:r>
              <a:rPr lang="ko-KR" altLang="en-US" sz="1500"/>
              <a:t> 사용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err="1"/>
              <a:t>옵티마이저를</a:t>
            </a:r>
            <a:r>
              <a:rPr lang="ko-KR" altLang="en-US" sz="1500"/>
              <a:t> 선언할 때 학습하고자 하는 모델의 파라미터와 </a:t>
            </a:r>
            <a:r>
              <a:rPr lang="ko-KR" altLang="en-US" sz="1500" err="1"/>
              <a:t>학습률</a:t>
            </a:r>
            <a:r>
              <a:rPr lang="en-US" altLang="ko-KR" sz="1500"/>
              <a:t>(learning rate)</a:t>
            </a:r>
            <a:r>
              <a:rPr lang="ko-KR" altLang="en-US" sz="1500"/>
              <a:t>를 지정해줌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err="1"/>
              <a:t>옵티마이저는</a:t>
            </a:r>
            <a:r>
              <a:rPr lang="ko-KR" altLang="en-US" sz="1500"/>
              <a:t> 한 번 모델 업데이트 하기 전마다 </a:t>
            </a:r>
            <a:r>
              <a:rPr lang="en-US" altLang="ko-KR" sz="1500" err="1"/>
              <a:t>zero_grad</a:t>
            </a:r>
            <a:r>
              <a:rPr lang="en-US" altLang="ko-KR" sz="1500"/>
              <a:t>()</a:t>
            </a:r>
            <a:r>
              <a:rPr lang="ko-KR" altLang="en-US" sz="1500"/>
              <a:t>를 통해 매번 초기화하는 과정이 필요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/>
              <a:t>loss</a:t>
            </a:r>
            <a:r>
              <a:rPr lang="ko-KR" altLang="en-US" sz="1500"/>
              <a:t>가 계산되면 </a:t>
            </a:r>
            <a:r>
              <a:rPr lang="en-US" altLang="ko-KR" sz="1500"/>
              <a:t>backward()</a:t>
            </a:r>
            <a:r>
              <a:rPr lang="ko-KR" altLang="en-US" sz="1500"/>
              <a:t>를 통해 모델의 </a:t>
            </a:r>
            <a:r>
              <a:rPr lang="ko-KR" altLang="en-US" sz="1500" err="1"/>
              <a:t>그레디언트를</a:t>
            </a:r>
            <a:r>
              <a:rPr lang="ko-KR" altLang="en-US" sz="1500"/>
              <a:t> 계산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err="1"/>
              <a:t>그레디언트가</a:t>
            </a:r>
            <a:r>
              <a:rPr lang="ko-KR" altLang="en-US" sz="1500"/>
              <a:t> 계산되면 </a:t>
            </a:r>
            <a:r>
              <a:rPr lang="en-US" altLang="ko-KR" sz="1500" err="1"/>
              <a:t>optimizer.step</a:t>
            </a:r>
            <a:r>
              <a:rPr lang="en-US" altLang="ko-KR" sz="1500"/>
              <a:t>()</a:t>
            </a:r>
            <a:r>
              <a:rPr lang="ko-KR" altLang="en-US" sz="1500"/>
              <a:t>을 통해 모델의 파라미터를 업데이트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endParaRPr lang="en-US" altLang="ko-KR" sz="15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7131252" y="3821448"/>
            <a:ext cx="1824640" cy="68357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27ACA-7920-D4DC-F0E2-01FDFA251EDF}"/>
              </a:ext>
            </a:extLst>
          </p:cNvPr>
          <p:cNvSpPr txBox="1"/>
          <p:nvPr/>
        </p:nvSpPr>
        <p:spPr>
          <a:xfrm>
            <a:off x="7131253" y="3825717"/>
            <a:ext cx="1822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tensor([5., 5.]) 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tensor(8.5000)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tensor([[0.96, 0.84],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    [0.99, 0.96]])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9CF74B-1E4C-9A3B-E18C-237FFCB99EC8}"/>
              </a:ext>
            </a:extLst>
          </p:cNvPr>
          <p:cNvSpPr/>
          <p:nvPr/>
        </p:nvSpPr>
        <p:spPr>
          <a:xfrm>
            <a:off x="7133736" y="5670539"/>
            <a:ext cx="1824640" cy="68357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C8FA0-0A87-381A-6B59-CC88CFE7204B}"/>
              </a:ext>
            </a:extLst>
          </p:cNvPr>
          <p:cNvSpPr txBox="1"/>
          <p:nvPr/>
        </p:nvSpPr>
        <p:spPr>
          <a:xfrm>
            <a:off x="7133736" y="5657192"/>
            <a:ext cx="18246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tensor([4.3200, 4.8300]) tensor(5.8557)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tensor([[0.93, 0.71],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    [0.98, 0.93]])</a:t>
            </a:r>
            <a:endParaRPr lang="ko-KR" altLang="en-US" sz="100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7133736" y="2520272"/>
            <a:ext cx="1824640" cy="40094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직사각형 2"/>
          <p:cNvSpPr/>
          <p:nvPr/>
        </p:nvSpPr>
        <p:spPr>
          <a:xfrm>
            <a:off x="7133738" y="2531823"/>
            <a:ext cx="1429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tensor([[1., 1.], 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   [1., 1.]])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4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3529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err="1" smtClean="0">
                <a:latin typeface="Times New Roman" panose="02020603050405020304" pitchFamily="18" charset="0"/>
              </a:rPr>
              <a:t>데이터셋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pic>
        <p:nvPicPr>
          <p:cNvPr id="1036" name="Picture 12" descr="Recognizing CIFAR-10 images with deep learning | Deep Learning with  TensorFlow 2 and Keras - Second Edi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809" r="15182" b="1012"/>
          <a:stretch/>
        </p:blipFill>
        <p:spPr bwMode="auto">
          <a:xfrm>
            <a:off x="4700391" y="1275128"/>
            <a:ext cx="3893109" cy="297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289106" y="4396903"/>
            <a:ext cx="99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CIFAR-10</a:t>
            </a:r>
            <a:endParaRPr lang="ko-KR" altLang="en-US" sz="1400">
              <a:latin typeface="+mn-ea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1172377"/>
            <a:ext cx="419727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+mn-ea"/>
                <a:ea typeface="+mn-ea"/>
              </a:rPr>
              <a:t>분류 모델 학습을 위한 데이터셋으로는 </a:t>
            </a:r>
            <a:r>
              <a:rPr lang="en-US" altLang="ko-KR" sz="1500">
                <a:latin typeface="+mn-ea"/>
                <a:ea typeface="+mn-ea"/>
              </a:rPr>
              <a:t>ImageNet, MNIST </a:t>
            </a:r>
            <a:r>
              <a:rPr lang="ko-KR" altLang="en-US" sz="1500">
                <a:latin typeface="+mn-ea"/>
                <a:ea typeface="+mn-ea"/>
              </a:rPr>
              <a:t>등 다양하게 존재</a:t>
            </a:r>
            <a:endParaRPr lang="en-US" altLang="ko-KR" sz="150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+mn-ea"/>
                <a:ea typeface="+mn-ea"/>
              </a:rPr>
              <a:t>이번에는 </a:t>
            </a:r>
            <a:r>
              <a:rPr lang="en-US" altLang="ko-KR" sz="1500">
                <a:latin typeface="+mn-ea"/>
                <a:ea typeface="+mn-ea"/>
              </a:rPr>
              <a:t>CIFAR-10</a:t>
            </a:r>
            <a:r>
              <a:rPr lang="ko-KR" altLang="en-US" sz="1500">
                <a:latin typeface="+mn-ea"/>
                <a:ea typeface="+mn-ea"/>
              </a:rPr>
              <a:t>을 이용하여 분류 모델의 학습을 진행</a:t>
            </a:r>
            <a:endParaRPr lang="en-US" altLang="ko-KR" sz="150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+mn-ea"/>
                <a:ea typeface="+mn-ea"/>
              </a:rPr>
              <a:t>CIFAR-10</a:t>
            </a:r>
            <a:r>
              <a:rPr lang="ko-KR" altLang="en-US" sz="1500">
                <a:latin typeface="+mn-ea"/>
                <a:ea typeface="+mn-ea"/>
              </a:rPr>
              <a:t>은 비행기</a:t>
            </a:r>
            <a:r>
              <a:rPr lang="en-US" altLang="ko-KR" sz="1500">
                <a:latin typeface="+mn-ea"/>
                <a:ea typeface="+mn-ea"/>
              </a:rPr>
              <a:t>, </a:t>
            </a:r>
            <a:r>
              <a:rPr lang="ko-KR" altLang="en-US" sz="1500">
                <a:latin typeface="+mn-ea"/>
                <a:ea typeface="+mn-ea"/>
              </a:rPr>
              <a:t>자동차</a:t>
            </a:r>
            <a:r>
              <a:rPr lang="en-US" altLang="ko-KR" sz="1500">
                <a:latin typeface="+mn-ea"/>
                <a:ea typeface="+mn-ea"/>
              </a:rPr>
              <a:t>, </a:t>
            </a:r>
            <a:r>
              <a:rPr lang="ko-KR" altLang="en-US" sz="1500">
                <a:latin typeface="+mn-ea"/>
                <a:ea typeface="+mn-ea"/>
              </a:rPr>
              <a:t>새</a:t>
            </a:r>
            <a:r>
              <a:rPr lang="en-US" altLang="ko-KR" sz="1500">
                <a:latin typeface="+mn-ea"/>
                <a:ea typeface="+mn-ea"/>
              </a:rPr>
              <a:t>, </a:t>
            </a:r>
            <a:r>
              <a:rPr lang="ko-KR" altLang="en-US" sz="1500">
                <a:latin typeface="+mn-ea"/>
                <a:ea typeface="+mn-ea"/>
              </a:rPr>
              <a:t>고양이</a:t>
            </a:r>
            <a:r>
              <a:rPr lang="en-US" altLang="ko-KR" sz="1500">
                <a:latin typeface="+mn-ea"/>
                <a:ea typeface="+mn-ea"/>
              </a:rPr>
              <a:t>, </a:t>
            </a:r>
            <a:r>
              <a:rPr lang="ko-KR" altLang="en-US" sz="1500">
                <a:latin typeface="+mn-ea"/>
                <a:ea typeface="+mn-ea"/>
              </a:rPr>
              <a:t>사슴</a:t>
            </a:r>
            <a:r>
              <a:rPr lang="en-US" altLang="ko-KR" sz="1500">
                <a:latin typeface="+mn-ea"/>
                <a:ea typeface="+mn-ea"/>
              </a:rPr>
              <a:t>, </a:t>
            </a:r>
            <a:r>
              <a:rPr lang="ko-KR" altLang="en-US" sz="1500">
                <a:latin typeface="+mn-ea"/>
                <a:ea typeface="+mn-ea"/>
              </a:rPr>
              <a:t>개</a:t>
            </a:r>
            <a:r>
              <a:rPr lang="en-US" altLang="ko-KR" sz="1500">
                <a:latin typeface="+mn-ea"/>
                <a:ea typeface="+mn-ea"/>
              </a:rPr>
              <a:t>, </a:t>
            </a:r>
            <a:r>
              <a:rPr lang="ko-KR" altLang="en-US" sz="1500">
                <a:latin typeface="+mn-ea"/>
                <a:ea typeface="+mn-ea"/>
              </a:rPr>
              <a:t>개구리</a:t>
            </a:r>
            <a:r>
              <a:rPr lang="en-US" altLang="ko-KR" sz="1500">
                <a:latin typeface="+mn-ea"/>
                <a:ea typeface="+mn-ea"/>
              </a:rPr>
              <a:t>, </a:t>
            </a:r>
            <a:r>
              <a:rPr lang="ko-KR" altLang="en-US" sz="1500">
                <a:latin typeface="+mn-ea"/>
                <a:ea typeface="+mn-ea"/>
              </a:rPr>
              <a:t>말</a:t>
            </a:r>
            <a:r>
              <a:rPr lang="en-US" altLang="ko-KR" sz="1500">
                <a:latin typeface="+mn-ea"/>
                <a:ea typeface="+mn-ea"/>
              </a:rPr>
              <a:t>, </a:t>
            </a:r>
            <a:r>
              <a:rPr lang="ko-KR" altLang="en-US" sz="1500">
                <a:latin typeface="+mn-ea"/>
                <a:ea typeface="+mn-ea"/>
              </a:rPr>
              <a:t>배</a:t>
            </a:r>
            <a:r>
              <a:rPr lang="en-US" altLang="ko-KR" sz="1500">
                <a:latin typeface="+mn-ea"/>
                <a:ea typeface="+mn-ea"/>
              </a:rPr>
              <a:t>, </a:t>
            </a:r>
            <a:r>
              <a:rPr lang="ko-KR" altLang="en-US" sz="1500">
                <a:latin typeface="+mn-ea"/>
                <a:ea typeface="+mn-ea"/>
              </a:rPr>
              <a:t>트럭의 </a:t>
            </a:r>
            <a:r>
              <a:rPr lang="en-US" altLang="ko-KR" sz="1500">
                <a:latin typeface="+mn-ea"/>
                <a:ea typeface="+mn-ea"/>
              </a:rPr>
              <a:t>10</a:t>
            </a:r>
            <a:r>
              <a:rPr lang="ko-KR" altLang="en-US" sz="1500">
                <a:latin typeface="+mn-ea"/>
                <a:ea typeface="+mn-ea"/>
              </a:rPr>
              <a:t>개의 서로 다른 클래스의 이미지를 분류하는 </a:t>
            </a:r>
            <a:r>
              <a:rPr lang="ko-KR" altLang="en-US" sz="1500" err="1">
                <a:latin typeface="+mn-ea"/>
                <a:ea typeface="+mn-ea"/>
              </a:rPr>
              <a:t>데이터셋</a:t>
            </a:r>
            <a:endParaRPr lang="en-US" altLang="ko-KR" sz="150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+mn-ea"/>
                <a:ea typeface="+mn-ea"/>
              </a:rPr>
              <a:t>CIFAR-10</a:t>
            </a:r>
            <a:r>
              <a:rPr lang="ko-KR" altLang="en-US" sz="1500">
                <a:latin typeface="+mn-ea"/>
                <a:ea typeface="+mn-ea"/>
              </a:rPr>
              <a:t>은 총 </a:t>
            </a:r>
            <a:r>
              <a:rPr lang="en-US" altLang="ko-KR" sz="1500">
                <a:latin typeface="+mn-ea"/>
                <a:ea typeface="+mn-ea"/>
              </a:rPr>
              <a:t>60000</a:t>
            </a:r>
            <a:r>
              <a:rPr lang="ko-KR" altLang="en-US" sz="1500">
                <a:latin typeface="+mn-ea"/>
                <a:ea typeface="+mn-ea"/>
              </a:rPr>
              <a:t>개의 </a:t>
            </a:r>
            <a:r>
              <a:rPr lang="en-US" altLang="ko-KR" sz="1500">
                <a:latin typeface="+mn-ea"/>
                <a:ea typeface="+mn-ea"/>
              </a:rPr>
              <a:t>32x32 </a:t>
            </a:r>
            <a:r>
              <a:rPr lang="ko-KR" altLang="en-US" sz="1500">
                <a:latin typeface="+mn-ea"/>
                <a:ea typeface="+mn-ea"/>
              </a:rPr>
              <a:t>크기의 이미지를 포함하고 있어 </a:t>
            </a:r>
            <a:r>
              <a:rPr lang="en-US" altLang="ko-KR" sz="1500">
                <a:latin typeface="+mn-ea"/>
                <a:ea typeface="+mn-ea"/>
              </a:rPr>
              <a:t>50000</a:t>
            </a:r>
            <a:r>
              <a:rPr lang="ko-KR" altLang="en-US" sz="1500">
                <a:latin typeface="+mn-ea"/>
                <a:ea typeface="+mn-ea"/>
              </a:rPr>
              <a:t>개를 학습 중 사용하고</a:t>
            </a:r>
            <a:r>
              <a:rPr lang="en-US" altLang="ko-KR" sz="1500">
                <a:latin typeface="+mn-ea"/>
                <a:ea typeface="+mn-ea"/>
              </a:rPr>
              <a:t>, 10000</a:t>
            </a:r>
            <a:r>
              <a:rPr lang="ko-KR" altLang="en-US" sz="1500">
                <a:latin typeface="+mn-ea"/>
                <a:ea typeface="+mn-ea"/>
              </a:rPr>
              <a:t>개를 평가를 위해 사용</a:t>
            </a:r>
            <a:endParaRPr lang="en-US" altLang="ko-KR" sz="150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2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데이터셋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1141502"/>
            <a:ext cx="419727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+mn-ea"/>
                <a:ea typeface="+mn-ea"/>
              </a:rPr>
              <a:t>torchvision</a:t>
            </a:r>
            <a:r>
              <a:rPr lang="ko-KR" altLang="en-US" sz="1500">
                <a:latin typeface="+mn-ea"/>
                <a:ea typeface="+mn-ea"/>
              </a:rPr>
              <a:t>에서는 </a:t>
            </a:r>
            <a:r>
              <a:rPr lang="ko-KR" altLang="en-US" sz="1500" err="1" smtClean="0">
                <a:latin typeface="+mn-ea"/>
                <a:ea typeface="+mn-ea"/>
              </a:rPr>
              <a:t>태스크별로</a:t>
            </a:r>
            <a:r>
              <a:rPr lang="ko-KR" altLang="en-US" sz="1500" smtClean="0">
                <a:latin typeface="+mn-ea"/>
                <a:ea typeface="+mn-ea"/>
              </a:rPr>
              <a:t> 일부 </a:t>
            </a:r>
            <a:r>
              <a:rPr lang="ko-KR" altLang="en-US" sz="1500">
                <a:latin typeface="+mn-ea"/>
                <a:ea typeface="+mn-ea"/>
              </a:rPr>
              <a:t>사전 정의된 </a:t>
            </a:r>
            <a:r>
              <a:rPr lang="ko-KR" altLang="en-US" sz="1500" err="1" smtClean="0">
                <a:latin typeface="+mn-ea"/>
                <a:ea typeface="+mn-ea"/>
              </a:rPr>
              <a:t>데이터셋을</a:t>
            </a:r>
            <a:r>
              <a:rPr lang="ko-KR" altLang="en-US" sz="1500" smtClean="0">
                <a:latin typeface="+mn-ea"/>
                <a:ea typeface="+mn-ea"/>
              </a:rPr>
              <a:t> </a:t>
            </a:r>
            <a:r>
              <a:rPr lang="ko-KR" altLang="en-US" sz="1500">
                <a:latin typeface="+mn-ea"/>
                <a:ea typeface="+mn-ea"/>
              </a:rPr>
              <a:t>제공</a:t>
            </a:r>
            <a:endParaRPr lang="en-US" altLang="ko-KR" sz="150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smtClean="0">
                <a:latin typeface="+mn-ea"/>
                <a:ea typeface="+mn-ea"/>
              </a:rPr>
              <a:t>CIFAR-10</a:t>
            </a:r>
            <a:r>
              <a:rPr lang="ko-KR" altLang="en-US" sz="1500" smtClean="0">
                <a:latin typeface="+mn-ea"/>
                <a:ea typeface="+mn-ea"/>
              </a:rPr>
              <a:t>는 </a:t>
            </a:r>
            <a:r>
              <a:rPr lang="en-US" altLang="ko-KR" sz="1500" smtClean="0">
                <a:latin typeface="+mn-ea"/>
                <a:ea typeface="+mn-ea"/>
              </a:rPr>
              <a:t>torchvision </a:t>
            </a:r>
            <a:r>
              <a:rPr lang="ko-KR" altLang="en-US" sz="1500">
                <a:latin typeface="+mn-ea"/>
                <a:ea typeface="+mn-ea"/>
              </a:rPr>
              <a:t>내 </a:t>
            </a:r>
            <a:r>
              <a:rPr lang="en-US" altLang="ko-KR" sz="1500" smtClean="0">
                <a:latin typeface="+mn-ea"/>
                <a:ea typeface="+mn-ea"/>
              </a:rPr>
              <a:t>datasets</a:t>
            </a:r>
            <a:r>
              <a:rPr lang="ko-KR" altLang="en-US" sz="1500" smtClean="0">
                <a:latin typeface="+mn-ea"/>
                <a:ea typeface="+mn-ea"/>
              </a:rPr>
              <a:t>모듈을 </a:t>
            </a:r>
            <a:r>
              <a:rPr lang="ko-KR" altLang="en-US" sz="1500">
                <a:latin typeface="+mn-ea"/>
                <a:ea typeface="+mn-ea"/>
              </a:rPr>
              <a:t>통해 사용 가능</a:t>
            </a:r>
            <a:endParaRPr lang="en-US" altLang="ko-KR" sz="150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+mn-ea"/>
                <a:ea typeface="+mn-ea"/>
              </a:rPr>
              <a:t>파라미터로는 </a:t>
            </a:r>
            <a:r>
              <a:rPr lang="en-US" altLang="ko-KR" sz="1500">
                <a:latin typeface="+mn-ea"/>
                <a:ea typeface="+mn-ea"/>
              </a:rPr>
              <a:t>root, train, download, transform </a:t>
            </a:r>
            <a:r>
              <a:rPr lang="ko-KR" altLang="en-US" sz="1500">
                <a:latin typeface="+mn-ea"/>
                <a:ea typeface="+mn-ea"/>
              </a:rPr>
              <a:t>등이 존재</a:t>
            </a:r>
            <a:endParaRPr lang="en-US" altLang="ko-KR" sz="150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+mn-ea"/>
                <a:ea typeface="+mn-ea"/>
              </a:rPr>
              <a:t>root</a:t>
            </a:r>
            <a:r>
              <a:rPr lang="ko-KR" altLang="en-US" sz="1500">
                <a:latin typeface="+mn-ea"/>
                <a:ea typeface="+mn-ea"/>
              </a:rPr>
              <a:t>는 데이터를 불러올 경로를 의미</a:t>
            </a:r>
            <a:endParaRPr lang="en-US" altLang="ko-KR" sz="150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+mn-ea"/>
                <a:ea typeface="+mn-ea"/>
              </a:rPr>
              <a:t>train</a:t>
            </a:r>
            <a:r>
              <a:rPr lang="ko-KR" altLang="en-US" sz="1500">
                <a:latin typeface="+mn-ea"/>
                <a:ea typeface="+mn-ea"/>
              </a:rPr>
              <a:t>은 학습에 사용할 것인지 평가에 사용할 것인지를 구분</a:t>
            </a:r>
            <a:endParaRPr lang="en-US" altLang="ko-KR" sz="150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+mn-ea"/>
                <a:ea typeface="+mn-ea"/>
              </a:rPr>
              <a:t>download</a:t>
            </a:r>
            <a:r>
              <a:rPr lang="ko-KR" altLang="en-US" sz="1500">
                <a:latin typeface="+mn-ea"/>
                <a:ea typeface="+mn-ea"/>
              </a:rPr>
              <a:t>는 데이터가 존재하지 않은 경우 온라인에서 다운로드를 받을지를 선택</a:t>
            </a:r>
            <a:endParaRPr lang="en-US" altLang="ko-KR" sz="150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+mn-ea"/>
                <a:ea typeface="+mn-ea"/>
              </a:rPr>
              <a:t>transform</a:t>
            </a:r>
            <a:r>
              <a:rPr lang="ko-KR" altLang="en-US" sz="1500">
                <a:latin typeface="+mn-ea"/>
                <a:ea typeface="+mn-ea"/>
              </a:rPr>
              <a:t>은 입력 이미지에 주고자 하는 변화를 입력</a:t>
            </a:r>
            <a:endParaRPr lang="en-US" altLang="ko-KR" sz="1500">
              <a:latin typeface="+mn-ea"/>
              <a:ea typeface="+mn-ea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4437547" y="1142245"/>
            <a:ext cx="4571999" cy="470823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4437545" y="1141502"/>
            <a:ext cx="451834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torchvision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endParaRPr lang="en-US" altLang="ko-KR" sz="1200" i="1" dirty="0">
              <a:solidFill>
                <a:srgbClr val="4A4A4A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ko-KR" altLang="en-US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pyplot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image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permute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off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32" y="4111323"/>
            <a:ext cx="1616562" cy="161656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489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smtClean="0"/>
              <a:t>데이터셋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218115" y="843404"/>
            <a:ext cx="8791432" cy="311380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285227" y="843405"/>
            <a:ext cx="8724320" cy="30469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FFCB6B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1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1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1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1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 err="1">
                <a:solidFill>
                  <a:srgbClr val="FF5370"/>
                </a:solidFill>
                <a:latin typeface="Consolas" panose="020B0609020204030204" pitchFamily="49" charset="0"/>
              </a:rPr>
              <a:t>target_transform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dirty="0">
                <a:solidFill>
                  <a:srgbClr val="B2CCD6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1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i="1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root</a:t>
            </a:r>
          </a:p>
          <a:p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i="1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train</a:t>
            </a:r>
          </a:p>
          <a:p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i="1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i="1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target_transform</a:t>
            </a:r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target_transform</a:t>
            </a:r>
            <a:endParaRPr lang="en-US" altLang="ko-KR" sz="11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. . .</a:t>
            </a: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file_name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_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downloaded_list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file_path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base_folder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file_name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82AAFF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file_path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3E88D"/>
                </a:solidFill>
                <a:latin typeface="Consolas" panose="020B0609020204030204" pitchFamily="49" charset="0"/>
              </a:rPr>
              <a:t>rb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")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f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entry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pickle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load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F5370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C3E88D"/>
                </a:solidFill>
                <a:latin typeface="Consolas" panose="020B0609020204030204" pitchFamily="49" charset="0"/>
              </a:rPr>
              <a:t>latin1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")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1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entry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100" dirty="0">
                <a:solidFill>
                  <a:srgbClr val="C3E88D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"])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C3E88D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entry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targets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extend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entry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100" dirty="0">
                <a:solidFill>
                  <a:srgbClr val="C3E88D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"])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targets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extend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entry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100" dirty="0" err="1">
                <a:solidFill>
                  <a:srgbClr val="C3E88D"/>
                </a:solidFill>
                <a:latin typeface="Consolas" panose="020B0609020204030204" pitchFamily="49" charset="0"/>
              </a:rPr>
              <a:t>fine_labels</a:t>
            </a:r>
            <a:r>
              <a:rPr lang="en-US" altLang="ko-KR" sz="11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"])</a:t>
            </a: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4169027"/>
            <a:ext cx="8875075" cy="1725567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 err="1" smtClean="0">
                <a:latin typeface="Times New Roman" panose="02020603050405020304" pitchFamily="18" charset="0"/>
              </a:rPr>
              <a:t>torch.utils.data</a:t>
            </a:r>
            <a:r>
              <a:rPr lang="ko-KR" altLang="en-US" sz="1500" dirty="0">
                <a:latin typeface="Times New Roman" panose="02020603050405020304" pitchFamily="18" charset="0"/>
              </a:rPr>
              <a:t>의 </a:t>
            </a:r>
            <a:r>
              <a:rPr lang="en-US" altLang="ko-KR" sz="1500" dirty="0" smtClean="0">
                <a:latin typeface="Times New Roman" panose="02020603050405020304" pitchFamily="18" charset="0"/>
              </a:rPr>
              <a:t>Dataset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모듈을 </a:t>
            </a:r>
            <a:r>
              <a:rPr lang="ko-KR" altLang="en-US" sz="1500" dirty="0">
                <a:latin typeface="Times New Roman" panose="02020603050405020304" pitchFamily="18" charset="0"/>
              </a:rPr>
              <a:t>상속 받아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데이터셋 작성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 smtClean="0">
                <a:latin typeface="Times New Roman" panose="02020603050405020304" pitchFamily="18" charset="0"/>
              </a:rPr>
              <a:t>데이터셋</a:t>
            </a:r>
            <a:r>
              <a:rPr lang="ko-KR" altLang="en-US" sz="1500" dirty="0">
                <a:latin typeface="Times New Roman" panose="02020603050405020304" pitchFamily="18" charset="0"/>
              </a:rPr>
              <a:t>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작성을 위해서는 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500" dirty="0">
                <a:latin typeface="Times New Roman" panose="02020603050405020304" pitchFamily="18" charset="0"/>
              </a:rPr>
              <a:t>__, 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500" dirty="0">
                <a:latin typeface="Times New Roman" panose="02020603050405020304" pitchFamily="18" charset="0"/>
              </a:rPr>
              <a:t>__, 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ko-KR" altLang="en-US" sz="1500" dirty="0">
                <a:latin typeface="Times New Roman" panose="02020603050405020304" pitchFamily="18" charset="0"/>
              </a:rPr>
              <a:t>의 정의 필요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ko-KR" altLang="en-US" sz="1500" dirty="0">
                <a:latin typeface="Times New Roman" panose="02020603050405020304" pitchFamily="18" charset="0"/>
              </a:rPr>
              <a:t>에서는 클래스 내에서 사용할 변수들을 선언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ko-KR" altLang="en-US" sz="1500" dirty="0">
                <a:latin typeface="Times New Roman" panose="02020603050405020304" pitchFamily="18" charset="0"/>
              </a:rPr>
              <a:t>에서는 </a:t>
            </a:r>
            <a:r>
              <a:rPr lang="ko-KR" altLang="en-US" sz="1500" dirty="0" err="1">
                <a:latin typeface="Times New Roman" panose="02020603050405020304" pitchFamily="18" charset="0"/>
              </a:rPr>
              <a:t>데이터셋의</a:t>
            </a:r>
            <a:r>
              <a:rPr lang="ko-KR" altLang="en-US" sz="1500" dirty="0">
                <a:latin typeface="Times New Roman" panose="02020603050405020304" pitchFamily="18" charset="0"/>
              </a:rPr>
              <a:t> 길이를 표현할 값을 정의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ko-KR" altLang="en-US" sz="1500" dirty="0">
                <a:latin typeface="Times New Roman" panose="02020603050405020304" pitchFamily="18" charset="0"/>
              </a:rPr>
              <a:t>에서는 주어진 </a:t>
            </a:r>
            <a:r>
              <a:rPr lang="en-US" altLang="ko-KR" sz="1500" dirty="0">
                <a:latin typeface="Times New Roman" panose="02020603050405020304" pitchFamily="18" charset="0"/>
              </a:rPr>
              <a:t>index</a:t>
            </a:r>
            <a:r>
              <a:rPr lang="ko-KR" altLang="en-US" sz="1500" dirty="0">
                <a:latin typeface="Times New Roman" panose="02020603050405020304" pitchFamily="18" charset="0"/>
              </a:rPr>
              <a:t>에 맞는 데이터를 읽어 대응하는 라벨과 함께 전달</a:t>
            </a:r>
            <a:endParaRPr lang="en-US" altLang="ko-KR" sz="1500" dirty="0">
              <a:latin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466" y="6557755"/>
            <a:ext cx="62007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https://pytorch.org/vision/stable/_modules/torchvision/datasets/cifar.html#CIFAR10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3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7B2F3F0-3D69-89E7-1BF9-57B0C958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65" y="298991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dirty="0" smtClean="0"/>
              <a:t>목차</a:t>
            </a:r>
            <a:endParaRPr lang="ko-KR" altLang="en-US" sz="2700" b="1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6F7159C-E1AA-1F3E-7779-4A602DE0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147" y="1123332"/>
            <a:ext cx="8650794" cy="5478804"/>
          </a:xfrm>
        </p:spPr>
        <p:txBody>
          <a:bodyPr lIns="0" tIns="0" rIns="0" bIns="0" numCol="2">
            <a:noAutofit/>
          </a:bodyPr>
          <a:lstStyle/>
          <a:p>
            <a:r>
              <a:rPr lang="ko-KR" altLang="en-US" dirty="0" smtClean="0"/>
              <a:t>개요</a:t>
            </a:r>
            <a:r>
              <a:rPr lang="en-US" altLang="ko-KR" b="1" dirty="0" smtClean="0"/>
              <a:t> </a:t>
            </a:r>
          </a:p>
          <a:p>
            <a:pPr lvl="1"/>
            <a:r>
              <a:rPr lang="ko-KR" altLang="en-US" dirty="0" smtClean="0"/>
              <a:t>이미지 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탐지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라이브러리 소개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b="1" dirty="0" smtClean="0"/>
              <a:t>기본 구성 요소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레이어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손실 함수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옵티마이저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데이터셋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어그멘테이션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데이터로더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분류 모델 학습</a:t>
            </a:r>
            <a:endParaRPr lang="fr-FR" altLang="ko-KR" b="1" dirty="0"/>
          </a:p>
          <a:p>
            <a:pPr lvl="1"/>
            <a:r>
              <a:rPr lang="ko-KR" altLang="en-US" dirty="0" smtClean="0"/>
              <a:t>기본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모델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사전 정의된 모델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전이 학습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객체 탐지 구성요소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탐지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</a:t>
            </a:r>
            <a:endParaRPr lang="en-US" altLang="ko-KR" dirty="0"/>
          </a:p>
          <a:p>
            <a:pPr lvl="1"/>
            <a:r>
              <a:rPr lang="ko-KR" altLang="en-US" dirty="0" err="1" smtClean="0"/>
              <a:t>백본</a:t>
            </a:r>
            <a:endParaRPr lang="en-US" altLang="ko-KR" dirty="0"/>
          </a:p>
          <a:p>
            <a:pPr lvl="1"/>
            <a:r>
              <a:rPr lang="en-US" altLang="ko-KR" dirty="0"/>
              <a:t>RPN</a:t>
            </a:r>
          </a:p>
          <a:p>
            <a:pPr lvl="1"/>
            <a:r>
              <a:rPr lang="en-US" altLang="ko-KR" dirty="0" err="1"/>
              <a:t>RoI</a:t>
            </a:r>
            <a:r>
              <a:rPr lang="en-US" altLang="ko-KR" dirty="0"/>
              <a:t> </a:t>
            </a:r>
            <a:r>
              <a:rPr lang="ko-KR" altLang="en-US" dirty="0" smtClean="0"/>
              <a:t>헤드</a:t>
            </a:r>
            <a:endParaRPr lang="en-US" altLang="ko-KR" dirty="0"/>
          </a:p>
          <a:p>
            <a:pPr lvl="1"/>
            <a:r>
              <a:rPr lang="ko-KR" altLang="en-US" dirty="0" smtClean="0"/>
              <a:t>손실 함수</a:t>
            </a:r>
            <a:endParaRPr lang="en-US" altLang="ko-KR" dirty="0"/>
          </a:p>
          <a:p>
            <a:pPr lvl="1"/>
            <a:r>
              <a:rPr lang="ko-KR" altLang="en-US" dirty="0" err="1" smtClean="0"/>
              <a:t>어노테이션</a:t>
            </a:r>
            <a:endParaRPr lang="en-US" altLang="ko-KR" dirty="0"/>
          </a:p>
          <a:p>
            <a:pPr lvl="1"/>
            <a:r>
              <a:rPr lang="ko-KR" altLang="en-US" dirty="0" smtClean="0"/>
              <a:t>데이터셋</a:t>
            </a:r>
            <a:endParaRPr lang="en-US" altLang="ko-KR" dirty="0"/>
          </a:p>
          <a:p>
            <a:pPr lvl="1"/>
            <a:r>
              <a:rPr lang="ko-KR" altLang="en-US" dirty="0" smtClean="0"/>
              <a:t>어그멘테이션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객체 탐지 모델 학습</a:t>
            </a:r>
            <a:endParaRPr lang="en-US" altLang="ko-KR" dirty="0"/>
          </a:p>
          <a:p>
            <a:pPr lvl="1"/>
            <a:r>
              <a:rPr lang="ko-KR" altLang="en-US" dirty="0" smtClean="0"/>
              <a:t>객체 탐지 모델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출력 시각화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87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489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smtClean="0"/>
              <a:t>데이터셋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218115" y="1258816"/>
            <a:ext cx="8791432" cy="238925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285227" y="1300762"/>
            <a:ext cx="8724320" cy="220060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300" dirty="0" err="1" smtClean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3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3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300" dirty="0" err="1">
                <a:solidFill>
                  <a:srgbClr val="82AAFF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3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target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],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targets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fromarray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target_transform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target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target_transform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endParaRPr lang="en-US" altLang="ko-KR" sz="13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4169027"/>
            <a:ext cx="8875075" cy="1725567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 err="1" smtClean="0">
                <a:latin typeface="Times New Roman" panose="02020603050405020304" pitchFamily="18" charset="0"/>
              </a:rPr>
              <a:t>torch.utils.data</a:t>
            </a:r>
            <a:r>
              <a:rPr lang="ko-KR" altLang="en-US" sz="1500" dirty="0">
                <a:latin typeface="Times New Roman" panose="02020603050405020304" pitchFamily="18" charset="0"/>
              </a:rPr>
              <a:t>의 </a:t>
            </a:r>
            <a:r>
              <a:rPr lang="en-US" altLang="ko-KR" sz="1500" dirty="0" smtClean="0">
                <a:latin typeface="Times New Roman" panose="02020603050405020304" pitchFamily="18" charset="0"/>
              </a:rPr>
              <a:t>Dataset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모듈을 </a:t>
            </a:r>
            <a:r>
              <a:rPr lang="ko-KR" altLang="en-US" sz="1500" dirty="0">
                <a:latin typeface="Times New Roman" panose="02020603050405020304" pitchFamily="18" charset="0"/>
              </a:rPr>
              <a:t>상속 받아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데이터셋 작성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 smtClean="0">
                <a:latin typeface="Times New Roman" panose="02020603050405020304" pitchFamily="18" charset="0"/>
              </a:rPr>
              <a:t>데이터셋</a:t>
            </a:r>
            <a:r>
              <a:rPr lang="ko-KR" altLang="en-US" sz="1500" dirty="0">
                <a:latin typeface="Times New Roman" panose="02020603050405020304" pitchFamily="18" charset="0"/>
              </a:rPr>
              <a:t>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작성을 위해서는 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500" dirty="0">
                <a:latin typeface="Times New Roman" panose="02020603050405020304" pitchFamily="18" charset="0"/>
              </a:rPr>
              <a:t>__, 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500" dirty="0">
                <a:latin typeface="Times New Roman" panose="02020603050405020304" pitchFamily="18" charset="0"/>
              </a:rPr>
              <a:t>__, 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ko-KR" altLang="en-US" sz="1500" dirty="0">
                <a:latin typeface="Times New Roman" panose="02020603050405020304" pitchFamily="18" charset="0"/>
              </a:rPr>
              <a:t>의 정의 필요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ko-KR" altLang="en-US" sz="1500" dirty="0">
                <a:latin typeface="Times New Roman" panose="02020603050405020304" pitchFamily="18" charset="0"/>
              </a:rPr>
              <a:t>에서는 클래스 내에서 사용할 변수들을 선언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ko-KR" altLang="en-US" sz="1500" dirty="0">
                <a:latin typeface="Times New Roman" panose="02020603050405020304" pitchFamily="18" charset="0"/>
              </a:rPr>
              <a:t>에서는 </a:t>
            </a:r>
            <a:r>
              <a:rPr lang="ko-KR" altLang="en-US" sz="1500" dirty="0" err="1">
                <a:latin typeface="Times New Roman" panose="02020603050405020304" pitchFamily="18" charset="0"/>
              </a:rPr>
              <a:t>데이터셋의</a:t>
            </a:r>
            <a:r>
              <a:rPr lang="ko-KR" altLang="en-US" sz="1500" dirty="0">
                <a:latin typeface="Times New Roman" panose="02020603050405020304" pitchFamily="18" charset="0"/>
              </a:rPr>
              <a:t> 길이를 표현할 값을 정의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en-US" altLang="ko-KR" sz="15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500" dirty="0">
                <a:latin typeface="Times New Roman" panose="02020603050405020304" pitchFamily="18" charset="0"/>
              </a:rPr>
              <a:t>__</a:t>
            </a:r>
            <a:r>
              <a:rPr lang="ko-KR" altLang="en-US" sz="1500" dirty="0">
                <a:latin typeface="Times New Roman" panose="02020603050405020304" pitchFamily="18" charset="0"/>
              </a:rPr>
              <a:t>에서는 주어진 </a:t>
            </a:r>
            <a:r>
              <a:rPr lang="en-US" altLang="ko-KR" sz="1500" dirty="0">
                <a:latin typeface="Times New Roman" panose="02020603050405020304" pitchFamily="18" charset="0"/>
              </a:rPr>
              <a:t>index</a:t>
            </a:r>
            <a:r>
              <a:rPr lang="ko-KR" altLang="en-US" sz="1500" dirty="0">
                <a:latin typeface="Times New Roman" panose="02020603050405020304" pitchFamily="18" charset="0"/>
              </a:rPr>
              <a:t>에 맞는 데이터를 읽어 대응하는 라벨과 함께 전달</a:t>
            </a:r>
            <a:endParaRPr lang="en-US" altLang="ko-KR" sz="1500" dirty="0">
              <a:latin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4466" y="6557755"/>
            <a:ext cx="6200775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50" dirty="0"/>
              <a:t>https://pytorch.org/vision/stable/_modules/torchvision/datasets/cifar.html#CIFAR10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575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어그멘테이션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27" y="2990415"/>
            <a:ext cx="1677939" cy="1114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3" y="2950774"/>
            <a:ext cx="1729785" cy="118301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53895" y="3549818"/>
            <a:ext cx="292209" cy="19376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9" name="TextBox 8"/>
          <p:cNvSpPr txBox="1"/>
          <p:nvPr/>
        </p:nvSpPr>
        <p:spPr>
          <a:xfrm>
            <a:off x="379320" y="4300404"/>
            <a:ext cx="94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Normalize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7737" y="6521976"/>
            <a:ext cx="4656340" cy="116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50" dirty="0"/>
              <a:t>https://gist.github.com/jbencook/8340230c70c8b0716fe3a0db85fcb71c</a:t>
            </a:r>
          </a:p>
        </p:txBody>
      </p:sp>
      <p:pic>
        <p:nvPicPr>
          <p:cNvPr id="2054" name="Picture 6" descr="_images/sphx_glr_plot_transforms_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32" y="4733854"/>
            <a:ext cx="4576309" cy="10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5801" y="5731750"/>
            <a:ext cx="94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Resize</a:t>
            </a:r>
            <a:endParaRPr lang="ko-KR" altLang="en-US" sz="1200">
              <a:latin typeface="+mn-ea"/>
            </a:endParaRPr>
          </a:p>
        </p:txBody>
      </p:sp>
      <p:sp>
        <p:nvSpPr>
          <p:cNvPr id="1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1144298"/>
            <a:ext cx="8875075" cy="1599543"/>
          </a:xfrm>
          <a:prstGeom prst="rect">
            <a:avLst/>
          </a:prstGeom>
        </p:spPr>
        <p:txBody>
          <a:bodyPr vert="horz" lIns="68580" tIns="34291" rIns="68580" bIns="34291" rtlCol="0">
            <a:no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>
                <a:latin typeface="+mn-ea"/>
                <a:ea typeface="+mn-ea"/>
              </a:rPr>
              <a:t>이미지 어그멘테이션</a:t>
            </a:r>
            <a:r>
              <a:rPr lang="en-US" altLang="ko-KR" sz="1500" dirty="0">
                <a:latin typeface="+mn-ea"/>
                <a:ea typeface="+mn-ea"/>
              </a:rPr>
              <a:t>(Image Augmentation)</a:t>
            </a:r>
            <a:r>
              <a:rPr lang="ko-KR" altLang="en-US" sz="1500" dirty="0">
                <a:latin typeface="+mn-ea"/>
                <a:ea typeface="+mn-ea"/>
              </a:rPr>
              <a:t>은 다양한 방법으로 이미지에 변화를 주는 것으로 데이터 양을 늘리고 데이터 </a:t>
            </a:r>
            <a:r>
              <a:rPr lang="ko-KR" altLang="en-US" sz="1500" dirty="0" err="1">
                <a:latin typeface="+mn-ea"/>
                <a:ea typeface="+mn-ea"/>
              </a:rPr>
              <a:t>과적합을</a:t>
            </a:r>
            <a:r>
              <a:rPr lang="ko-KR" altLang="en-US" sz="1500" dirty="0">
                <a:latin typeface="+mn-ea"/>
                <a:ea typeface="+mn-ea"/>
              </a:rPr>
              <a:t> 방지하는 전처리 기법을 의미</a:t>
            </a:r>
            <a:endParaRPr lang="en-US" altLang="ko-KR" sz="15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 err="1">
                <a:latin typeface="+mn-ea"/>
                <a:ea typeface="+mn-ea"/>
              </a:rPr>
              <a:t>torchvision.transforms</a:t>
            </a:r>
            <a:r>
              <a:rPr lang="ko-KR" altLang="en-US" sz="1500" dirty="0">
                <a:latin typeface="+mn-ea"/>
                <a:ea typeface="+mn-ea"/>
              </a:rPr>
              <a:t>에서는 다양한 종류의 </a:t>
            </a:r>
            <a:r>
              <a:rPr lang="ko-KR" altLang="en-US" sz="1500" dirty="0" err="1">
                <a:latin typeface="+mn-ea"/>
                <a:ea typeface="+mn-ea"/>
              </a:rPr>
              <a:t>어그멘테이션을</a:t>
            </a:r>
            <a:r>
              <a:rPr lang="ko-KR" altLang="en-US" sz="1500" dirty="0">
                <a:latin typeface="+mn-ea"/>
                <a:ea typeface="+mn-ea"/>
              </a:rPr>
              <a:t> 제공</a:t>
            </a:r>
            <a:endParaRPr lang="en-US" altLang="ko-KR" sz="15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 err="1" smtClean="0">
                <a:latin typeface="+mn-ea"/>
                <a:ea typeface="+mn-ea"/>
              </a:rPr>
              <a:t>ToTensor</a:t>
            </a:r>
            <a:r>
              <a:rPr lang="ko-KR" altLang="en-US" sz="1500" dirty="0" smtClean="0">
                <a:latin typeface="+mn-ea"/>
                <a:ea typeface="+mn-ea"/>
              </a:rPr>
              <a:t>는 주어진 </a:t>
            </a:r>
            <a:r>
              <a:rPr lang="en-US" altLang="ko-KR" sz="1500" dirty="0" smtClean="0">
                <a:latin typeface="+mn-ea"/>
                <a:ea typeface="+mn-ea"/>
              </a:rPr>
              <a:t>PIL </a:t>
            </a:r>
            <a:r>
              <a:rPr lang="ko-KR" altLang="en-US" sz="1500" dirty="0" smtClean="0">
                <a:latin typeface="+mn-ea"/>
                <a:ea typeface="+mn-ea"/>
              </a:rPr>
              <a:t>이미지를 </a:t>
            </a:r>
            <a:r>
              <a:rPr lang="en-US" altLang="ko-KR" sz="1500" dirty="0" err="1" smtClean="0">
                <a:latin typeface="+mn-ea"/>
                <a:ea typeface="+mn-ea"/>
              </a:rPr>
              <a:t>torch.Tensor</a:t>
            </a:r>
            <a:r>
              <a:rPr lang="ko-KR" altLang="en-US" sz="1500" dirty="0" smtClean="0">
                <a:latin typeface="+mn-ea"/>
                <a:ea typeface="+mn-ea"/>
              </a:rPr>
              <a:t>로 변환</a:t>
            </a:r>
            <a:endParaRPr lang="en-US" altLang="ko-KR" sz="1500" dirty="0" smtClean="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 err="1" smtClean="0">
                <a:latin typeface="+mn-ea"/>
                <a:ea typeface="+mn-ea"/>
              </a:rPr>
              <a:t>ToPILImage</a:t>
            </a:r>
            <a:r>
              <a:rPr lang="ko-KR" altLang="en-US" sz="1500" dirty="0">
                <a:latin typeface="+mn-ea"/>
                <a:ea typeface="+mn-ea"/>
              </a:rPr>
              <a:t>는 주어진 </a:t>
            </a:r>
            <a:r>
              <a:rPr lang="en-US" altLang="ko-KR" sz="1500" dirty="0" err="1">
                <a:latin typeface="+mn-ea"/>
                <a:ea typeface="+mn-ea"/>
              </a:rPr>
              <a:t>torch.Tensor</a:t>
            </a:r>
            <a:r>
              <a:rPr lang="ko-KR" altLang="en-US" sz="1500" dirty="0">
                <a:latin typeface="+mn-ea"/>
                <a:ea typeface="+mn-ea"/>
              </a:rPr>
              <a:t>를 </a:t>
            </a:r>
            <a:r>
              <a:rPr lang="en-US" altLang="ko-KR" sz="1500" dirty="0">
                <a:latin typeface="+mn-ea"/>
                <a:ea typeface="+mn-ea"/>
              </a:rPr>
              <a:t>PIL</a:t>
            </a:r>
            <a:r>
              <a:rPr lang="ko-KR" altLang="en-US" sz="1500" dirty="0">
                <a:latin typeface="+mn-ea"/>
                <a:ea typeface="+mn-ea"/>
              </a:rPr>
              <a:t>이미지로 변환</a:t>
            </a:r>
            <a:endParaRPr lang="en-US" altLang="ko-KR" sz="15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endParaRPr lang="en-US" altLang="ko-KR" sz="15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endParaRPr lang="en-US" altLang="ko-KR" sz="15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37579" y="3680468"/>
            <a:ext cx="41755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+mn-ea"/>
              </a:rPr>
              <a:t>Normalize</a:t>
            </a:r>
            <a:r>
              <a:rPr lang="ko-KR" altLang="en-US" sz="1500" dirty="0">
                <a:latin typeface="+mn-ea"/>
              </a:rPr>
              <a:t>는 </a:t>
            </a:r>
            <a:r>
              <a:rPr lang="ko-KR" altLang="en-US" sz="1500" dirty="0" err="1">
                <a:latin typeface="+mn-ea"/>
              </a:rPr>
              <a:t>데이터값을</a:t>
            </a:r>
            <a:r>
              <a:rPr lang="ko-KR" altLang="en-US" sz="1500" dirty="0">
                <a:latin typeface="+mn-ea"/>
              </a:rPr>
              <a:t> 주어진 평균과 분산을 가지는 정규 분포로 변환</a:t>
            </a:r>
            <a:endParaRPr lang="en-US" altLang="ko-KR" sz="15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37579" y="5408585"/>
            <a:ext cx="37791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+mn-ea"/>
              </a:rPr>
              <a:t>Resize</a:t>
            </a:r>
            <a:r>
              <a:rPr lang="ko-KR" altLang="en-US" sz="1500" dirty="0">
                <a:latin typeface="+mn-ea"/>
              </a:rPr>
              <a:t>는 이미지를 주어진 크기로 조절</a:t>
            </a:r>
            <a:endParaRPr lang="en-US" altLang="ko-KR" sz="15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737" y="6660475"/>
            <a:ext cx="5736337" cy="116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50" dirty="0"/>
              <a:t>https://pytorch.org/vision/0.11/auto_examples/plot_transforms.html#sphx-glr-auto-examples-plot-transforms-py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5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851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dirty="0" smtClean="0">
                <a:latin typeface="Times New Roman" panose="02020603050405020304" pitchFamily="18" charset="0"/>
              </a:rPr>
              <a:t>어그멘테이션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6" y="5124299"/>
            <a:ext cx="1771026" cy="937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1005" y="6061905"/>
            <a:ext cx="930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Gray Scale</a:t>
            </a:r>
            <a:endParaRPr lang="ko-KR" altLang="en-US" sz="1200">
              <a:latin typeface="+mn-ea"/>
            </a:endParaRPr>
          </a:p>
        </p:txBody>
      </p:sp>
      <p:pic>
        <p:nvPicPr>
          <p:cNvPr id="4100" name="Picture 4" descr="Original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5" y="3739992"/>
            <a:ext cx="4594972" cy="10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97738" y="4706645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Random Rotation</a:t>
            </a:r>
            <a:endParaRPr lang="ko-KR" altLang="en-US" sz="1200">
              <a:latin typeface="+mn-ea"/>
            </a:endParaRPr>
          </a:p>
        </p:txBody>
      </p:sp>
      <p:pic>
        <p:nvPicPr>
          <p:cNvPr id="4102" name="Picture 6" descr="Original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15"/>
          <a:stretch/>
        </p:blipFill>
        <p:spPr bwMode="auto">
          <a:xfrm>
            <a:off x="197734" y="2351241"/>
            <a:ext cx="1878665" cy="10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riginal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9" r="39342"/>
          <a:stretch/>
        </p:blipFill>
        <p:spPr bwMode="auto">
          <a:xfrm>
            <a:off x="2034876" y="2365190"/>
            <a:ext cx="908827" cy="10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61006" y="3341078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Horizontal / Vertical Flip</a:t>
            </a:r>
            <a:endParaRPr lang="ko-KR" altLang="en-US" sz="1200">
              <a:latin typeface="+mn-ea"/>
            </a:endParaRPr>
          </a:p>
        </p:txBody>
      </p:sp>
      <p:sp>
        <p:nvSpPr>
          <p:cNvPr id="14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4710774" y="5415079"/>
            <a:ext cx="5940083" cy="291356"/>
          </a:xfrm>
          <a:prstGeom prst="rect">
            <a:avLst/>
          </a:prstGeom>
        </p:spPr>
        <p:txBody>
          <a:bodyPr vert="horz" lIns="68580" tIns="34291" rIns="68580" bIns="34291" rtlCol="0">
            <a:normAutofit lnSpcReduction="10000"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 err="1" smtClean="0">
                <a:latin typeface="+mn-ea"/>
                <a:ea typeface="+mn-ea"/>
              </a:rPr>
              <a:t>GrayScale</a:t>
            </a:r>
            <a:r>
              <a:rPr lang="ko-KR" altLang="en-US" sz="1500" dirty="0">
                <a:latin typeface="+mn-ea"/>
                <a:ea typeface="+mn-ea"/>
              </a:rPr>
              <a:t>은 이미지를 </a:t>
            </a:r>
            <a:r>
              <a:rPr lang="en-US" altLang="ko-KR" sz="1500" dirty="0">
                <a:latin typeface="+mn-ea"/>
                <a:ea typeface="+mn-ea"/>
              </a:rPr>
              <a:t>1</a:t>
            </a:r>
            <a:r>
              <a:rPr lang="ko-KR" altLang="en-US" sz="1500" dirty="0">
                <a:latin typeface="+mn-ea"/>
                <a:ea typeface="+mn-ea"/>
              </a:rPr>
              <a:t>차원 </a:t>
            </a:r>
            <a:r>
              <a:rPr lang="en-US" altLang="ko-KR" sz="1500" dirty="0">
                <a:latin typeface="+mn-ea"/>
                <a:ea typeface="+mn-ea"/>
              </a:rPr>
              <a:t>Gray scale</a:t>
            </a:r>
            <a:r>
              <a:rPr lang="ko-KR" altLang="en-US" sz="1500" dirty="0">
                <a:latin typeface="+mn-ea"/>
                <a:ea typeface="+mn-ea"/>
              </a:rPr>
              <a:t>로 변환</a:t>
            </a:r>
            <a:endParaRPr lang="en-US" altLang="ko-KR" sz="15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endParaRPr lang="en-US" altLang="ko-KR" sz="1500" dirty="0">
              <a:latin typeface="+mn-ea"/>
              <a:ea typeface="+mn-ea"/>
            </a:endParaRPr>
          </a:p>
        </p:txBody>
      </p:sp>
      <p:pic>
        <p:nvPicPr>
          <p:cNvPr id="13" name="Picture 8" descr="Original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5" y="989101"/>
            <a:ext cx="4576309" cy="10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7734" y="1986999"/>
            <a:ext cx="1373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Center Crop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10774" y="1173613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500" dirty="0" smtClean="0">
                <a:latin typeface="+mn-ea"/>
              </a:rPr>
              <a:t>Crop</a:t>
            </a:r>
            <a:r>
              <a:rPr lang="ko-KR" altLang="en-US" sz="1500" dirty="0">
                <a:latin typeface="+mn-ea"/>
              </a:rPr>
              <a:t>은 이미지를 주어진 크기만큼 잘라내는 것으로 </a:t>
            </a:r>
            <a:r>
              <a:rPr lang="en-US" altLang="ko-KR" sz="1500" dirty="0">
                <a:latin typeface="+mn-ea"/>
              </a:rPr>
              <a:t>Center Crop</a:t>
            </a:r>
            <a:r>
              <a:rPr lang="ko-KR" altLang="en-US" sz="1500" dirty="0">
                <a:latin typeface="+mn-ea"/>
              </a:rPr>
              <a:t>은 가운데를 주어진 크기만큼 자름</a:t>
            </a:r>
            <a:endParaRPr lang="en-US" altLang="ko-KR" sz="15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0774" y="2427453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500" dirty="0" err="1">
                <a:latin typeface="+mn-ea"/>
              </a:rPr>
              <a:t>RandomHorizontalFlip</a:t>
            </a:r>
            <a:r>
              <a:rPr lang="ko-KR" altLang="en-US" sz="1500" dirty="0">
                <a:latin typeface="+mn-ea"/>
              </a:rPr>
              <a:t>은 이미지를 주어진 확률에 따라 좌우 대칭을 </a:t>
            </a:r>
            <a:r>
              <a:rPr lang="ko-KR" altLang="en-US" sz="1500" dirty="0" smtClean="0">
                <a:latin typeface="+mn-ea"/>
              </a:rPr>
              <a:t>함</a:t>
            </a:r>
            <a:endParaRPr lang="en-US" altLang="ko-KR" sz="1500" dirty="0" smtClean="0">
              <a:latin typeface="+mn-ea"/>
            </a:endParaRPr>
          </a:p>
          <a:p>
            <a:pPr marL="285750" indent="-285750"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500" dirty="0" err="1">
                <a:latin typeface="+mn-ea"/>
              </a:rPr>
              <a:t>RandomVerticalFlip</a:t>
            </a:r>
            <a:r>
              <a:rPr lang="ko-KR" altLang="en-US" sz="1500" dirty="0">
                <a:latin typeface="+mn-ea"/>
              </a:rPr>
              <a:t>은 이미지를 주어진 확률에 따라 상하 대칭을 </a:t>
            </a:r>
            <a:r>
              <a:rPr lang="ko-KR" altLang="en-US" sz="1500" dirty="0" smtClean="0">
                <a:latin typeface="+mn-ea"/>
              </a:rPr>
              <a:t>함</a:t>
            </a:r>
            <a:endParaRPr lang="en-US" altLang="ko-KR" sz="15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10774" y="405424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altLang="ko-KR" sz="1500" dirty="0" err="1">
                <a:latin typeface="+mn-ea"/>
              </a:rPr>
              <a:t>RandomRotation</a:t>
            </a:r>
            <a:r>
              <a:rPr lang="ko-KR" altLang="en-US" sz="1500" dirty="0">
                <a:latin typeface="+mn-ea"/>
              </a:rPr>
              <a:t>은 주어진 각도 내에서 </a:t>
            </a:r>
            <a:r>
              <a:rPr lang="ko-KR" altLang="en-US" sz="1500" dirty="0" err="1">
                <a:latin typeface="+mn-ea"/>
              </a:rPr>
              <a:t>랜덤하게</a:t>
            </a:r>
            <a:r>
              <a:rPr lang="ko-KR" altLang="en-US" sz="1500" dirty="0">
                <a:latin typeface="+mn-ea"/>
              </a:rPr>
              <a:t> 이미지를 회전</a:t>
            </a:r>
            <a:endParaRPr lang="en-US" altLang="ko-KR" sz="15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7737" y="6660475"/>
            <a:ext cx="5736337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50" dirty="0"/>
              <a:t>https://pytorch.org/vision/0.11/auto_examples/plot_transforms.html#sphx-glr-auto-examples-plot-transforms-py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3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err="1" smtClean="0">
                <a:latin typeface="Times New Roman" panose="02020603050405020304" pitchFamily="18" charset="0"/>
              </a:rPr>
              <a:t>데이터로더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A11E91D-29F4-6A9D-4499-BD8492BF64F0}"/>
              </a:ext>
            </a:extLst>
          </p:cNvPr>
          <p:cNvSpPr/>
          <p:nvPr/>
        </p:nvSpPr>
        <p:spPr>
          <a:xfrm>
            <a:off x="134464" y="1197237"/>
            <a:ext cx="8875077" cy="121879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E7B5-95AB-3AA2-9541-F80BD3125EE1}"/>
              </a:ext>
            </a:extLst>
          </p:cNvPr>
          <p:cNvSpPr txBox="1"/>
          <p:nvPr/>
        </p:nvSpPr>
        <p:spPr>
          <a:xfrm>
            <a:off x="134466" y="1277417"/>
            <a:ext cx="86106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4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4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4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4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BE9BE5B-E933-0B42-5095-6C195C2D96F6}"/>
              </a:ext>
            </a:extLst>
          </p:cNvPr>
          <p:cNvSpPr txBox="1">
            <a:spLocks/>
          </p:cNvSpPr>
          <p:nvPr/>
        </p:nvSpPr>
        <p:spPr>
          <a:xfrm>
            <a:off x="134464" y="2869035"/>
            <a:ext cx="8821427" cy="24514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err="1">
                <a:latin typeface="Times New Roman" panose="02020603050405020304" pitchFamily="18" charset="0"/>
              </a:rPr>
              <a:t>데이터로더</a:t>
            </a:r>
            <a:r>
              <a:rPr lang="en-US" altLang="ko-KR" sz="1500">
                <a:latin typeface="Times New Roman" panose="02020603050405020304" pitchFamily="18" charset="0"/>
              </a:rPr>
              <a:t>(</a:t>
            </a:r>
            <a:r>
              <a:rPr lang="en-US" altLang="ko-KR" sz="1500" err="1">
                <a:latin typeface="Times New Roman" panose="02020603050405020304" pitchFamily="18" charset="0"/>
              </a:rPr>
              <a:t>DataLoader</a:t>
            </a:r>
            <a:r>
              <a:rPr lang="en-US" altLang="ko-KR" sz="1500">
                <a:latin typeface="Times New Roman" panose="02020603050405020304" pitchFamily="18" charset="0"/>
              </a:rPr>
              <a:t>)</a:t>
            </a:r>
            <a:r>
              <a:rPr lang="ko-KR" altLang="en-US" sz="1500">
                <a:latin typeface="Times New Roman" panose="02020603050405020304" pitchFamily="18" charset="0"/>
              </a:rPr>
              <a:t>는 학습이나 평가 시 데이터를 불러오는 과정을 편하게 하기 위해 사용</a:t>
            </a:r>
            <a:endParaRPr lang="en-US" altLang="ko-KR" sz="15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err="1">
                <a:latin typeface="Times New Roman" panose="02020603050405020304" pitchFamily="18" charset="0"/>
              </a:rPr>
              <a:t>torch.utils.data</a:t>
            </a:r>
            <a:r>
              <a:rPr lang="ko-KR" altLang="en-US" sz="1500">
                <a:latin typeface="Times New Roman" panose="02020603050405020304" pitchFamily="18" charset="0"/>
              </a:rPr>
              <a:t>에서 </a:t>
            </a:r>
            <a:r>
              <a:rPr lang="ko-KR" altLang="en-US" sz="1500" err="1">
                <a:latin typeface="Times New Roman" panose="02020603050405020304" pitchFamily="18" charset="0"/>
              </a:rPr>
              <a:t>데이터로더</a:t>
            </a:r>
            <a:r>
              <a:rPr lang="ko-KR" altLang="en-US" sz="1500">
                <a:latin typeface="Times New Roman" panose="02020603050405020304" pitchFamily="18" charset="0"/>
              </a:rPr>
              <a:t> 기능을 제공</a:t>
            </a:r>
            <a:endParaRPr lang="en-US" altLang="ko-KR" sz="15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err="1">
                <a:latin typeface="Times New Roman" panose="02020603050405020304" pitchFamily="18" charset="0"/>
              </a:rPr>
              <a:t>데이터로더에는</a:t>
            </a:r>
            <a:r>
              <a:rPr lang="ko-KR" altLang="en-US" sz="1500">
                <a:latin typeface="Times New Roman" panose="02020603050405020304" pitchFamily="18" charset="0"/>
              </a:rPr>
              <a:t> </a:t>
            </a:r>
            <a:r>
              <a:rPr lang="en-US" altLang="ko-KR" sz="1500">
                <a:latin typeface="Times New Roman" panose="02020603050405020304" pitchFamily="18" charset="0"/>
              </a:rPr>
              <a:t>dataset, </a:t>
            </a:r>
            <a:r>
              <a:rPr lang="en-US" altLang="ko-KR" sz="1500" err="1">
                <a:latin typeface="Times New Roman" panose="02020603050405020304" pitchFamily="18" charset="0"/>
              </a:rPr>
              <a:t>batch_size</a:t>
            </a:r>
            <a:r>
              <a:rPr lang="en-US" altLang="ko-KR" sz="1500">
                <a:latin typeface="Times New Roman" panose="02020603050405020304" pitchFamily="18" charset="0"/>
              </a:rPr>
              <a:t>, shuffle, </a:t>
            </a:r>
            <a:r>
              <a:rPr lang="en-US" altLang="ko-KR" sz="1500" err="1">
                <a:latin typeface="Times New Roman" panose="02020603050405020304" pitchFamily="18" charset="0"/>
              </a:rPr>
              <a:t>num_workers</a:t>
            </a:r>
            <a:r>
              <a:rPr lang="en-US" altLang="ko-KR" sz="1500">
                <a:latin typeface="Times New Roman" panose="02020603050405020304" pitchFamily="18" charset="0"/>
              </a:rPr>
              <a:t> </a:t>
            </a:r>
            <a:r>
              <a:rPr lang="ko-KR" altLang="en-US" sz="1500">
                <a:latin typeface="Times New Roman" panose="02020603050405020304" pitchFamily="18" charset="0"/>
              </a:rPr>
              <a:t>등의 파라미터가 존재</a:t>
            </a:r>
            <a:endParaRPr lang="en-US" altLang="ko-KR" sz="15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Times New Roman" panose="02020603050405020304" pitchFamily="18" charset="0"/>
              </a:rPr>
              <a:t>‘dataset’ </a:t>
            </a:r>
            <a:r>
              <a:rPr lang="ko-KR" altLang="en-US" sz="1500">
                <a:latin typeface="Times New Roman" panose="02020603050405020304" pitchFamily="18" charset="0"/>
              </a:rPr>
              <a:t>에는 </a:t>
            </a:r>
            <a:r>
              <a:rPr lang="ko-KR" altLang="en-US" sz="1500" err="1">
                <a:latin typeface="Times New Roman" panose="02020603050405020304" pitchFamily="18" charset="0"/>
              </a:rPr>
              <a:t>데이터로더로</a:t>
            </a:r>
            <a:r>
              <a:rPr lang="ko-KR" altLang="en-US" sz="1500">
                <a:latin typeface="Times New Roman" panose="02020603050405020304" pitchFamily="18" charset="0"/>
              </a:rPr>
              <a:t> 불러오려 하는 데이터셋을 입력</a:t>
            </a:r>
            <a:endParaRPr lang="en-US" altLang="ko-KR" sz="15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Times New Roman" panose="02020603050405020304" pitchFamily="18" charset="0"/>
              </a:rPr>
              <a:t>‘</a:t>
            </a:r>
            <a:r>
              <a:rPr lang="en-US" altLang="ko-KR" sz="1500" err="1">
                <a:latin typeface="Times New Roman" panose="02020603050405020304" pitchFamily="18" charset="0"/>
              </a:rPr>
              <a:t>batch_size</a:t>
            </a:r>
            <a:r>
              <a:rPr lang="en-US" altLang="ko-KR" sz="1500">
                <a:latin typeface="Times New Roman" panose="02020603050405020304" pitchFamily="18" charset="0"/>
              </a:rPr>
              <a:t>’ </a:t>
            </a:r>
            <a:r>
              <a:rPr lang="ko-KR" altLang="en-US" sz="1500">
                <a:latin typeface="Times New Roman" panose="02020603050405020304" pitchFamily="18" charset="0"/>
              </a:rPr>
              <a:t>는 미니 배치로 구성하고자 하는 데이터의 사이즈를 입력</a:t>
            </a:r>
            <a:endParaRPr lang="en-US" altLang="ko-KR" sz="15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Times New Roman" panose="02020603050405020304" pitchFamily="18" charset="0"/>
              </a:rPr>
              <a:t>‘shuffle’ </a:t>
            </a:r>
            <a:r>
              <a:rPr lang="ko-KR" altLang="en-US" sz="1500">
                <a:latin typeface="Times New Roman" panose="02020603050405020304" pitchFamily="18" charset="0"/>
              </a:rPr>
              <a:t>은 데이터를 불러올 때 순서를 섞을지 말지를 결정</a:t>
            </a:r>
            <a:endParaRPr lang="en-US" altLang="ko-KR" sz="15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Times New Roman" panose="02020603050405020304" pitchFamily="18" charset="0"/>
              </a:rPr>
              <a:t>‘</a:t>
            </a:r>
            <a:r>
              <a:rPr lang="en-US" altLang="ko-KR" sz="1500" err="1">
                <a:latin typeface="Times New Roman" panose="02020603050405020304" pitchFamily="18" charset="0"/>
              </a:rPr>
              <a:t>num_workers</a:t>
            </a:r>
            <a:r>
              <a:rPr lang="en-US" altLang="ko-KR" sz="1500">
                <a:latin typeface="Times New Roman" panose="02020603050405020304" pitchFamily="18" charset="0"/>
              </a:rPr>
              <a:t>’ </a:t>
            </a:r>
            <a:r>
              <a:rPr lang="ko-KR" altLang="en-US" sz="1500">
                <a:latin typeface="Times New Roman" panose="02020603050405020304" pitchFamily="18" charset="0"/>
              </a:rPr>
              <a:t>는 작업에 사용하고자 하는 </a:t>
            </a:r>
            <a:r>
              <a:rPr lang="en-US" altLang="ko-KR" sz="1500">
                <a:latin typeface="Times New Roman" panose="02020603050405020304" pitchFamily="18" charset="0"/>
              </a:rPr>
              <a:t>CPU </a:t>
            </a:r>
            <a:r>
              <a:rPr lang="ko-KR" altLang="en-US" sz="1500">
                <a:latin typeface="Times New Roman" panose="02020603050405020304" pitchFamily="18" charset="0"/>
              </a:rPr>
              <a:t>스레드 개수를 </a:t>
            </a:r>
            <a:r>
              <a:rPr lang="ko-KR" altLang="en-US" sz="1500" smtClean="0">
                <a:latin typeface="Times New Roman" panose="02020603050405020304" pitchFamily="18" charset="0"/>
              </a:rPr>
              <a:t>의미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61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>
            <a:normAutofit/>
          </a:bodyPr>
          <a:lstStyle/>
          <a:p>
            <a:r>
              <a:rPr lang="en-US" altLang="ko-KR" sz="3000"/>
              <a:t>3</a:t>
            </a:r>
            <a:r>
              <a:rPr lang="en-US" altLang="ko-KR" sz="3000" b="1" smtClean="0"/>
              <a:t>. </a:t>
            </a:r>
            <a:r>
              <a:rPr lang="ko-KR" altLang="en-US" sz="2800"/>
              <a:t>분류 모델 학습</a:t>
            </a:r>
            <a:endParaRPr lang="fr-FR" altLang="ko-KR" sz="2800"/>
          </a:p>
        </p:txBody>
      </p:sp>
    </p:spTree>
    <p:extLst>
      <p:ext uri="{BB962C8B-B14F-4D97-AF65-F5344CB8AC3E}">
        <p14:creationId xmlns:p14="http://schemas.microsoft.com/office/powerpoint/2010/main" val="22822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/>
              <a:t>기본 </a:t>
            </a:r>
            <a:r>
              <a:rPr lang="en-US" altLang="ko-KR" sz="2700"/>
              <a:t>CNN </a:t>
            </a:r>
            <a:r>
              <a:rPr lang="ko-KR" altLang="en-US" sz="2700"/>
              <a:t>모델 학습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374727" y="1384119"/>
            <a:ext cx="8549983" cy="163222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374730" y="1383370"/>
            <a:ext cx="84963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transforms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torchvision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49631" y="1121802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Times New Roman" panose="02020603050405020304" pitchFamily="18" charset="0"/>
              </a:rPr>
              <a:t>학습에 필요한 라이브러리 </a:t>
            </a:r>
            <a:r>
              <a:rPr lang="en-US" altLang="ko-KR" sz="1500">
                <a:latin typeface="Times New Roman" panose="02020603050405020304" pitchFamily="18" charset="0"/>
              </a:rPr>
              <a:t>import</a:t>
            </a: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49631" y="3295485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Times New Roman" panose="02020603050405020304" pitchFamily="18" charset="0"/>
              </a:rPr>
              <a:t>경로 및 파라미터 설정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374727" y="3630430"/>
            <a:ext cx="8549983" cy="1253401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374730" y="3629684"/>
            <a:ext cx="8496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dataset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을 저장한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할 디렉토리 경로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ko-KR" altLang="en-US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모델 </a:t>
            </a:r>
            <a:r>
              <a:rPr lang="ko-KR" altLang="en-US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파라미터를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 저장할 디렉토리 경로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ko-KR" altLang="en-US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epochs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0.001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device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cuda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cuda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is_available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25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325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/>
              <a:t>기본 </a:t>
            </a:r>
            <a:r>
              <a:rPr lang="en-US" altLang="ko-KR" sz="2700"/>
              <a:t>CNN </a:t>
            </a:r>
            <a:r>
              <a:rPr lang="ko-KR" altLang="en-US" sz="2700"/>
              <a:t>모델 학습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374727" y="1379786"/>
            <a:ext cx="8549983" cy="232930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374730" y="1418082"/>
            <a:ext cx="84963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train_transform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Compose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RandomHorizontalFlip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RandomRotation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Normalize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),(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))]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test_transform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Compose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Normalize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),(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))]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49631" y="1117466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+mn-ea"/>
                <a:ea typeface="+mn-ea"/>
              </a:rPr>
              <a:t>학습 데이터와 평가 데이터</a:t>
            </a:r>
            <a:r>
              <a:rPr lang="en-US" altLang="ko-KR" sz="1500">
                <a:latin typeface="+mn-ea"/>
                <a:ea typeface="+mn-ea"/>
              </a:rPr>
              <a:t> </a:t>
            </a:r>
            <a:r>
              <a:rPr lang="ko-KR" altLang="en-US" sz="1500">
                <a:latin typeface="+mn-ea"/>
                <a:ea typeface="+mn-ea"/>
              </a:rPr>
              <a:t>별 </a:t>
            </a:r>
            <a:r>
              <a:rPr lang="en-US" altLang="ko-KR" sz="1500" err="1">
                <a:latin typeface="+mn-ea"/>
                <a:ea typeface="+mn-ea"/>
              </a:rPr>
              <a:t>transfrom</a:t>
            </a:r>
            <a:r>
              <a:rPr lang="en-US" altLang="ko-KR" sz="1500">
                <a:latin typeface="+mn-ea"/>
                <a:ea typeface="+mn-ea"/>
              </a:rPr>
              <a:t> </a:t>
            </a:r>
            <a:r>
              <a:rPr lang="ko-KR" altLang="en-US" sz="1500">
                <a:latin typeface="+mn-ea"/>
                <a:ea typeface="+mn-ea"/>
              </a:rPr>
              <a:t>설정</a:t>
            </a:r>
            <a:endParaRPr lang="en-US" altLang="ko-KR" sz="1500">
              <a:latin typeface="+mn-ea"/>
              <a:ea typeface="+mn-ea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49631" y="3976691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Times New Roman" panose="02020603050405020304" pitchFamily="18" charset="0"/>
              </a:rPr>
              <a:t>데이터셋과 데이터 </a:t>
            </a:r>
            <a:r>
              <a:rPr lang="ko-KR" altLang="en-US" sz="1500" err="1">
                <a:latin typeface="Times New Roman" panose="02020603050405020304" pitchFamily="18" charset="0"/>
              </a:rPr>
              <a:t>로더</a:t>
            </a:r>
            <a:r>
              <a:rPr lang="ko-KR" altLang="en-US" sz="1500">
                <a:latin typeface="Times New Roman" panose="02020603050405020304" pitchFamily="18" charset="0"/>
              </a:rPr>
              <a:t> 선언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374727" y="4243134"/>
            <a:ext cx="8549983" cy="108387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374730" y="4242384"/>
            <a:ext cx="8496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datasets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train_transform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datasets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test_transform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1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/>
              <a:t>기본 </a:t>
            </a:r>
            <a:r>
              <a:rPr lang="en-US" altLang="ko-KR" sz="2700"/>
              <a:t>CNN </a:t>
            </a:r>
            <a:r>
              <a:rPr lang="ko-KR" altLang="en-US" sz="2700"/>
              <a:t>모델 학습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374727" y="1322837"/>
            <a:ext cx="8549983" cy="363394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374730" y="1361137"/>
            <a:ext cx="849633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CB6B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layer1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layer2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out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out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flatten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view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score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flatten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score</a:t>
            </a: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49631" y="1060517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Times New Roman" panose="02020603050405020304" pitchFamily="18" charset="0"/>
              </a:rPr>
              <a:t>모델 설계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E13FC71B-7107-B60F-5728-7AD2EE60C31C}"/>
              </a:ext>
            </a:extLst>
          </p:cNvPr>
          <p:cNvSpPr txBox="1">
            <a:spLocks/>
          </p:cNvSpPr>
          <p:nvPr/>
        </p:nvSpPr>
        <p:spPr>
          <a:xfrm>
            <a:off x="49631" y="5044644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Times New Roman" panose="02020603050405020304" pitchFamily="18" charset="0"/>
              </a:rPr>
              <a:t>모델</a:t>
            </a:r>
            <a:r>
              <a:rPr lang="en-US" altLang="ko-KR" sz="1500">
                <a:latin typeface="Times New Roman" panose="02020603050405020304" pitchFamily="18" charset="0"/>
              </a:rPr>
              <a:t>, </a:t>
            </a:r>
            <a:r>
              <a:rPr lang="ko-KR" altLang="en-US" sz="1500">
                <a:latin typeface="Times New Roman" panose="02020603050405020304" pitchFamily="18" charset="0"/>
              </a:rPr>
              <a:t>손실함수</a:t>
            </a:r>
            <a:r>
              <a:rPr lang="en-US" altLang="ko-KR" sz="1500">
                <a:latin typeface="Times New Roman" panose="02020603050405020304" pitchFamily="18" charset="0"/>
              </a:rPr>
              <a:t>, </a:t>
            </a:r>
            <a:r>
              <a:rPr lang="ko-KR" altLang="en-US" sz="1500" err="1">
                <a:latin typeface="Times New Roman" panose="02020603050405020304" pitchFamily="18" charset="0"/>
              </a:rPr>
              <a:t>옵티마이저</a:t>
            </a:r>
            <a:r>
              <a:rPr lang="ko-KR" altLang="en-US" sz="1500">
                <a:latin typeface="Times New Roman" panose="02020603050405020304" pitchFamily="18" charset="0"/>
              </a:rPr>
              <a:t> 선언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237C237-1F28-3F76-2C4A-778CDDC23DD4}"/>
              </a:ext>
            </a:extLst>
          </p:cNvPr>
          <p:cNvSpPr/>
          <p:nvPr/>
        </p:nvSpPr>
        <p:spPr>
          <a:xfrm>
            <a:off x="374727" y="5321589"/>
            <a:ext cx="8549983" cy="95565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B840E-BC9C-8BA9-ABA2-160C859CE625}"/>
              </a:ext>
            </a:extLst>
          </p:cNvPr>
          <p:cNvSpPr txBox="1"/>
          <p:nvPr/>
        </p:nvSpPr>
        <p:spPr>
          <a:xfrm>
            <a:off x="374730" y="5359886"/>
            <a:ext cx="8496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criterion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CrossEntropyLoss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optimizer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FF5370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89DD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6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0791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/>
              <a:t>기본 </a:t>
            </a:r>
            <a:r>
              <a:rPr lang="en-US" altLang="ko-KR" sz="2700"/>
              <a:t>CNN </a:t>
            </a:r>
            <a:r>
              <a:rPr lang="ko-KR" altLang="en-US" sz="2700"/>
              <a:t>모델 학습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200523" y="1082778"/>
            <a:ext cx="4809018" cy="4622698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238624" y="1143774"/>
            <a:ext cx="4648199" cy="44012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3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82AA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('\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300" dirty="0" err="1">
                <a:solidFill>
                  <a:srgbClr val="C3E88D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300" dirty="0">
                <a:solidFill>
                  <a:srgbClr val="C3E88D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300" dirty="0" err="1">
                <a:solidFill>
                  <a:srgbClr val="F78C6C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300" dirty="0" err="1">
                <a:solidFill>
                  <a:srgbClr val="C792EA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ko-KR" altLang="en-US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model.train</a:t>
            </a:r>
            <a:r>
              <a:rPr lang="en-US" altLang="ko-KR" sz="13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total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inputs </a:t>
            </a:r>
            <a:r>
              <a:rPr lang="en-US" altLang="ko-KR" sz="13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3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      labels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3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 err="1">
                <a:solidFill>
                  <a:srgbClr val="FFFF00"/>
                </a:solidFill>
                <a:latin typeface="Consolas" panose="020B0609020204030204" pitchFamily="49" charset="0"/>
              </a:rPr>
              <a:t>optimizer.zero_grad</a:t>
            </a:r>
            <a:r>
              <a:rPr lang="en-US" altLang="ko-KR" sz="13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>
                <a:solidFill>
                  <a:srgbClr val="FFFF00"/>
                </a:solidFill>
                <a:latin typeface="Consolas" panose="020B0609020204030204" pitchFamily="49" charset="0"/>
              </a:rPr>
              <a:t>outputs = model(inputs)</a:t>
            </a: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_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total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>
                <a:solidFill>
                  <a:srgbClr val="FFFF00"/>
                </a:solidFill>
                <a:latin typeface="Consolas" panose="020B0609020204030204" pitchFamily="49" charset="0"/>
              </a:rPr>
              <a:t>loss = criterion(outputs, labels)</a:t>
            </a: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 err="1">
                <a:solidFill>
                  <a:srgbClr val="FFFF00"/>
                </a:solidFill>
                <a:latin typeface="Consolas" panose="020B0609020204030204" pitchFamily="49" charset="0"/>
              </a:rPr>
              <a:t>loss.backward</a:t>
            </a:r>
            <a:r>
              <a:rPr lang="en-US" altLang="ko-KR" sz="13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300" dirty="0">
                <a:solidFill>
                  <a:srgbClr val="FFFF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 err="1">
                <a:solidFill>
                  <a:srgbClr val="FFFF00"/>
                </a:solidFill>
                <a:latin typeface="Consolas" panose="020B0609020204030204" pitchFamily="49" charset="0"/>
              </a:rPr>
              <a:t>optimizer.step</a:t>
            </a:r>
            <a:r>
              <a:rPr lang="en-US" altLang="ko-KR" sz="13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total_acc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rgbClr val="C792EA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300" dirty="0" err="1">
                <a:solidFill>
                  <a:srgbClr val="C3E88D"/>
                </a:solidFill>
                <a:latin typeface="Consolas" panose="020B0609020204030204" pitchFamily="49" charset="0"/>
              </a:rPr>
              <a:t>'Train</a:t>
            </a:r>
            <a:r>
              <a:rPr lang="en-US" altLang="ko-KR" sz="1300" dirty="0">
                <a:solidFill>
                  <a:srgbClr val="C3E88D"/>
                </a:solidFill>
                <a:latin typeface="Consolas" panose="020B0609020204030204" pitchFamily="49" charset="0"/>
              </a:rPr>
              <a:t> epoch :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300" dirty="0">
                <a:solidFill>
                  <a:srgbClr val="C3E88D"/>
                </a:solidFill>
                <a:latin typeface="Consolas" panose="020B0609020204030204" pitchFamily="49" charset="0"/>
              </a:rPr>
              <a:t> loss : </a:t>
            </a:r>
            <a:r>
              <a:rPr lang="en-US" altLang="ko-KR" sz="13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          	</a:t>
            </a:r>
            <a:r>
              <a:rPr lang="en-US" altLang="ko-KR" sz="13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300" dirty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 smtClean="0">
                <a:solidFill>
                  <a:srgbClr val="C3E88D"/>
                </a:solidFill>
                <a:latin typeface="Consolas" panose="020B0609020204030204" pitchFamily="49" charset="0"/>
              </a:rPr>
              <a:t>Acc</a:t>
            </a:r>
            <a:r>
              <a:rPr lang="en-US" altLang="ko-KR" sz="13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3E88D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total_acc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300" dirty="0">
                <a:solidFill>
                  <a:srgbClr val="C3E88D"/>
                </a:solidFill>
                <a:latin typeface="Consolas" panose="020B0609020204030204" pitchFamily="49" charset="0"/>
              </a:rPr>
              <a:t>%'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D0D49F7-473B-2B0E-37EF-3A33CA1C86C7}"/>
              </a:ext>
            </a:extLst>
          </p:cNvPr>
          <p:cNvSpPr txBox="1">
            <a:spLocks/>
          </p:cNvSpPr>
          <p:nvPr/>
        </p:nvSpPr>
        <p:spPr>
          <a:xfrm>
            <a:off x="134465" y="1088260"/>
            <a:ext cx="3966198" cy="4205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 err="1">
                <a:latin typeface="Times New Roman" panose="02020603050405020304" pitchFamily="18" charset="0"/>
              </a:rPr>
              <a:t>model.train</a:t>
            </a:r>
            <a:r>
              <a:rPr lang="en-US" altLang="ko-KR" sz="1500" dirty="0">
                <a:latin typeface="Times New Roman" panose="02020603050405020304" pitchFamily="18" charset="0"/>
              </a:rPr>
              <a:t>()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로 모델을 </a:t>
            </a:r>
            <a:r>
              <a:rPr lang="ko-KR" altLang="en-US" sz="1500" dirty="0">
                <a:latin typeface="Times New Roman" panose="02020603050405020304" pitchFamily="18" charset="0"/>
              </a:rPr>
              <a:t>학습 모드로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변경</a:t>
            </a:r>
            <a:endParaRPr lang="en-US" altLang="ko-KR" sz="1500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 err="1" smtClean="0">
                <a:latin typeface="Times New Roman" panose="02020603050405020304" pitchFamily="18" charset="0"/>
              </a:rPr>
              <a:t>옵티마이저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 초기화를 위해 </a:t>
            </a:r>
            <a:r>
              <a:rPr lang="en-US" altLang="ko-KR" sz="1500" dirty="0" err="1" smtClean="0">
                <a:latin typeface="Times New Roman" panose="02020603050405020304" pitchFamily="18" charset="0"/>
              </a:rPr>
              <a:t>optimzier.zero_grad</a:t>
            </a:r>
            <a:r>
              <a:rPr lang="en-US" altLang="ko-KR" sz="1500" dirty="0" smtClean="0">
                <a:latin typeface="Times New Roman" panose="02020603050405020304" pitchFamily="18" charset="0"/>
              </a:rPr>
              <a:t>()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실행</a:t>
            </a:r>
            <a:endParaRPr lang="en-US" altLang="ko-KR" sz="1500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 smtClean="0">
                <a:latin typeface="Times New Roman" panose="02020603050405020304" pitchFamily="18" charset="0"/>
              </a:rPr>
              <a:t>모델에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데이터를 입력하여 </a:t>
            </a:r>
            <a:r>
              <a:rPr lang="ko-KR" altLang="en-US" sz="1500" dirty="0">
                <a:latin typeface="Times New Roman" panose="02020603050405020304" pitchFamily="18" charset="0"/>
              </a:rPr>
              <a:t>각 클래스 별 </a:t>
            </a:r>
            <a:r>
              <a:rPr lang="ko-KR" altLang="en-US" sz="1500" dirty="0" err="1" smtClean="0">
                <a:latin typeface="Times New Roman" panose="02020603050405020304" pitchFamily="18" charset="0"/>
              </a:rPr>
              <a:t>예측값을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500" dirty="0">
                <a:latin typeface="Times New Roman" panose="02020603050405020304" pitchFamily="18" charset="0"/>
              </a:rPr>
              <a:t>출력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 err="1" smtClean="0">
                <a:latin typeface="Times New Roman" panose="02020603050405020304" pitchFamily="18" charset="0"/>
              </a:rPr>
              <a:t>손실함수에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 모델 </a:t>
            </a:r>
            <a:r>
              <a:rPr lang="ko-KR" altLang="en-US" sz="1500" dirty="0">
                <a:latin typeface="Times New Roman" panose="02020603050405020304" pitchFamily="18" charset="0"/>
              </a:rPr>
              <a:t>출력과 실제 </a:t>
            </a:r>
            <a:r>
              <a:rPr lang="ko-KR" altLang="en-US" sz="1500" dirty="0" err="1" smtClean="0">
                <a:latin typeface="Times New Roman" panose="02020603050405020304" pitchFamily="18" charset="0"/>
              </a:rPr>
              <a:t>정답값을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 입력하여 로스를 계산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>
                <a:latin typeface="Times New Roman" panose="02020603050405020304" pitchFamily="18" charset="0"/>
              </a:rPr>
              <a:t>로스가 계산되면 </a:t>
            </a:r>
            <a:r>
              <a:rPr lang="en-US" altLang="ko-KR" sz="1500" dirty="0" err="1">
                <a:latin typeface="Times New Roman" panose="02020603050405020304" pitchFamily="18" charset="0"/>
              </a:rPr>
              <a:t>loss.backward</a:t>
            </a:r>
            <a:r>
              <a:rPr lang="en-US" altLang="ko-KR" sz="1500" dirty="0">
                <a:latin typeface="Times New Roman" panose="02020603050405020304" pitchFamily="18" charset="0"/>
              </a:rPr>
              <a:t>()</a:t>
            </a:r>
            <a:r>
              <a:rPr lang="ko-KR" altLang="en-US" sz="1500" dirty="0">
                <a:latin typeface="Times New Roman" panose="02020603050405020304" pitchFamily="18" charset="0"/>
              </a:rPr>
              <a:t>를 통해 모델 </a:t>
            </a:r>
            <a:r>
              <a:rPr lang="ko-KR" altLang="en-US" sz="1500" dirty="0" err="1">
                <a:latin typeface="Times New Roman" panose="02020603050405020304" pitchFamily="18" charset="0"/>
              </a:rPr>
              <a:t>파라미터별</a:t>
            </a:r>
            <a:r>
              <a:rPr lang="ko-KR" altLang="en-US" sz="1500" dirty="0">
                <a:latin typeface="Times New Roman" panose="02020603050405020304" pitchFamily="18" charset="0"/>
              </a:rPr>
              <a:t> </a:t>
            </a:r>
            <a:r>
              <a:rPr lang="ko-KR" altLang="en-US" sz="15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500" dirty="0">
                <a:latin typeface="Times New Roman" panose="02020603050405020304" pitchFamily="18" charset="0"/>
              </a:rPr>
              <a:t>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계산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 err="1">
                <a:latin typeface="Times New Roman" panose="02020603050405020304" pitchFamily="18" charset="0"/>
              </a:rPr>
              <a:t>optimizer.step</a:t>
            </a:r>
            <a:r>
              <a:rPr lang="en-US" altLang="ko-KR" sz="1500" dirty="0">
                <a:latin typeface="Times New Roman" panose="02020603050405020304" pitchFamily="18" charset="0"/>
              </a:rPr>
              <a:t>()</a:t>
            </a:r>
            <a:r>
              <a:rPr lang="ko-KR" altLang="en-US" sz="1500" dirty="0">
                <a:latin typeface="Times New Roman" panose="02020603050405020304" pitchFamily="18" charset="0"/>
              </a:rPr>
              <a:t>을 통해 각 </a:t>
            </a:r>
            <a:r>
              <a:rPr lang="ko-KR" altLang="en-US" sz="1500" dirty="0" err="1">
                <a:latin typeface="Times New Roman" panose="02020603050405020304" pitchFamily="18" charset="0"/>
              </a:rPr>
              <a:t>파라미터의</a:t>
            </a:r>
            <a:r>
              <a:rPr lang="ko-KR" altLang="en-US" sz="1500" dirty="0">
                <a:latin typeface="Times New Roman" panose="02020603050405020304" pitchFamily="18" charset="0"/>
              </a:rPr>
              <a:t> </a:t>
            </a:r>
            <a:r>
              <a:rPr lang="ko-KR" altLang="en-US" sz="15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500" dirty="0">
                <a:latin typeface="Times New Roman" panose="02020603050405020304" pitchFamily="18" charset="0"/>
              </a:rPr>
              <a:t> 기반으로 </a:t>
            </a:r>
            <a:r>
              <a:rPr lang="ko-KR" altLang="en-US" sz="1500" dirty="0" err="1">
                <a:latin typeface="Times New Roman" panose="02020603050405020304" pitchFamily="18" charset="0"/>
              </a:rPr>
              <a:t>옵티마이저에</a:t>
            </a:r>
            <a:r>
              <a:rPr lang="ko-KR" altLang="en-US" sz="1500" dirty="0">
                <a:latin typeface="Times New Roman" panose="02020603050405020304" pitchFamily="18" charset="0"/>
              </a:rPr>
              <a:t> 따라 업데이트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>
                <a:latin typeface="Times New Roman" panose="02020603050405020304" pitchFamily="18" charset="0"/>
              </a:rPr>
              <a:t>이번 </a:t>
            </a:r>
            <a:r>
              <a:rPr lang="en-US" altLang="ko-KR" sz="1500" dirty="0">
                <a:latin typeface="Times New Roman" panose="02020603050405020304" pitchFamily="18" charset="0"/>
              </a:rPr>
              <a:t>epoch</a:t>
            </a:r>
            <a:r>
              <a:rPr lang="ko-KR" altLang="en-US" sz="1500" dirty="0">
                <a:latin typeface="Times New Roman" panose="02020603050405020304" pitchFamily="18" charset="0"/>
              </a:rPr>
              <a:t>에서 계산된 </a:t>
            </a:r>
            <a:r>
              <a:rPr lang="en-US" altLang="ko-KR" sz="1500" dirty="0">
                <a:latin typeface="Times New Roman" panose="02020603050405020304" pitchFamily="18" charset="0"/>
              </a:rPr>
              <a:t>loss</a:t>
            </a:r>
            <a:r>
              <a:rPr lang="ko-KR" altLang="en-US" sz="1500" dirty="0">
                <a:latin typeface="Times New Roman" panose="02020603050405020304" pitchFamily="18" charset="0"/>
              </a:rPr>
              <a:t>와 </a:t>
            </a:r>
            <a:r>
              <a:rPr lang="en-US" altLang="ko-KR" sz="1500" dirty="0">
                <a:latin typeface="Times New Roman" panose="02020603050405020304" pitchFamily="18" charset="0"/>
              </a:rPr>
              <a:t>Accuracy</a:t>
            </a:r>
            <a:r>
              <a:rPr lang="ko-KR" altLang="en-US" sz="1500" dirty="0">
                <a:latin typeface="Times New Roman" panose="02020603050405020304" pitchFamily="18" charset="0"/>
              </a:rPr>
              <a:t>를 출력</a:t>
            </a:r>
            <a:endParaRPr lang="en-US" altLang="ko-KR" sz="1500" dirty="0">
              <a:latin typeface="Times New Roman" panose="02020603050405020304" pitchFamily="18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71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484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/>
              <a:t>기본 </a:t>
            </a:r>
            <a:r>
              <a:rPr lang="en-US" altLang="ko-KR" sz="2700"/>
              <a:t>CNN </a:t>
            </a:r>
            <a:r>
              <a:rPr lang="ko-KR" altLang="en-US" sz="2700"/>
              <a:t>모델 학습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218355" y="1129866"/>
            <a:ext cx="8791188" cy="333307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327171" y="1168166"/>
            <a:ext cx="8682370" cy="31854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5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('\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50" dirty="0" err="1">
                <a:solidFill>
                  <a:srgbClr val="C3E88D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150" dirty="0" err="1">
                <a:solidFill>
                  <a:srgbClr val="F78C6C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50" dirty="0" err="1">
                <a:solidFill>
                  <a:srgbClr val="C792EA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ko-KR" altLang="en-US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 err="1">
                <a:solidFill>
                  <a:srgbClr val="FFFF00"/>
                </a:solidFill>
                <a:latin typeface="Consolas" panose="020B0609020204030204" pitchFamily="49" charset="0"/>
              </a:rPr>
              <a:t>model.eval</a:t>
            </a:r>
            <a:r>
              <a:rPr lang="en-US" altLang="ko-KR" sz="115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total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i="1" dirty="0">
                <a:solidFill>
                  <a:srgbClr val="89DDFF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FFFF00"/>
                </a:solidFill>
                <a:latin typeface="Consolas" panose="020B0609020204030204" pitchFamily="49" charset="0"/>
              </a:rPr>
              <a:t>torch.no_grad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():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5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FFFF00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inputs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labels </a:t>
            </a:r>
            <a:r>
              <a:rPr lang="en-US" altLang="ko-KR" sz="11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inputs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150" dirty="0">
                <a:solidFill>
                  <a:srgbClr val="FFFF00"/>
                </a:solidFill>
                <a:latin typeface="Consolas" panose="020B0609020204030204" pitchFamily="49" charset="0"/>
              </a:rPr>
              <a:t>outputs = model(inputs)</a:t>
            </a: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_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total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150" dirty="0">
                <a:solidFill>
                  <a:srgbClr val="FFFF00"/>
                </a:solidFill>
                <a:latin typeface="Consolas" panose="020B0609020204030204" pitchFamily="49" charset="0"/>
              </a:rPr>
              <a:t>loss = criterion(outputs, labels)</a:t>
            </a: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total_acc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C792EA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150" dirty="0" err="1">
                <a:solidFill>
                  <a:srgbClr val="C3E88D"/>
                </a:solidFill>
                <a:latin typeface="Consolas" panose="020B0609020204030204" pitchFamily="49" charset="0"/>
              </a:rPr>
              <a:t>'Test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 epoch :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 loss :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 smtClean="0">
                <a:solidFill>
                  <a:srgbClr val="C3E88D"/>
                </a:solidFill>
                <a:latin typeface="Consolas" panose="020B0609020204030204" pitchFamily="49" charset="0"/>
              </a:rPr>
              <a:t>Acc</a:t>
            </a:r>
            <a:r>
              <a:rPr lang="en-US" altLang="ko-KR" sz="115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total_acc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%'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D5511EF-E29D-E225-01E6-1A97537CC88C}"/>
              </a:ext>
            </a:extLst>
          </p:cNvPr>
          <p:cNvSpPr txBox="1">
            <a:spLocks/>
          </p:cNvSpPr>
          <p:nvPr/>
        </p:nvSpPr>
        <p:spPr>
          <a:xfrm>
            <a:off x="218355" y="4591150"/>
            <a:ext cx="8791188" cy="17789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dirty="0" err="1">
                <a:latin typeface="Times New Roman" panose="02020603050405020304" pitchFamily="18" charset="0"/>
              </a:rPr>
              <a:t>model.eval</a:t>
            </a:r>
            <a:r>
              <a:rPr lang="en-US" altLang="ko-KR" sz="1500" dirty="0" smtClean="0">
                <a:latin typeface="Times New Roman" panose="02020603050405020304" pitchFamily="18" charset="0"/>
              </a:rPr>
              <a:t>()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로 </a:t>
            </a:r>
            <a:r>
              <a:rPr lang="ko-KR" altLang="en-US" sz="1500" dirty="0">
                <a:latin typeface="Times New Roman" panose="02020603050405020304" pitchFamily="18" charset="0"/>
              </a:rPr>
              <a:t>모델을 평가 모드로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변경</a:t>
            </a:r>
            <a:endParaRPr lang="en-US" altLang="ko-KR" sz="1500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 smtClean="0">
                <a:latin typeface="Times New Roman" panose="02020603050405020304" pitchFamily="18" charset="0"/>
              </a:rPr>
              <a:t>평가 </a:t>
            </a:r>
            <a:r>
              <a:rPr lang="ko-KR" altLang="en-US" sz="1500" dirty="0">
                <a:latin typeface="Times New Roman" panose="02020603050405020304" pitchFamily="18" charset="0"/>
              </a:rPr>
              <a:t>시에는 </a:t>
            </a:r>
            <a:r>
              <a:rPr lang="en-US" altLang="ko-KR" sz="1500" dirty="0" err="1" smtClean="0">
                <a:latin typeface="Times New Roman" panose="02020603050405020304" pitchFamily="18" charset="0"/>
              </a:rPr>
              <a:t>torch.no_grad</a:t>
            </a:r>
            <a:r>
              <a:rPr lang="en-US" altLang="ko-KR" sz="1500" dirty="0">
                <a:latin typeface="Times New Roman" panose="02020603050405020304" pitchFamily="18" charset="0"/>
              </a:rPr>
              <a:t>()</a:t>
            </a:r>
            <a:r>
              <a:rPr lang="ko-KR" altLang="en-US" sz="1500" dirty="0">
                <a:latin typeface="Times New Roman" panose="02020603050405020304" pitchFamily="18" charset="0"/>
              </a:rPr>
              <a:t>를 통해 </a:t>
            </a:r>
            <a:r>
              <a:rPr lang="ko-KR" altLang="en-US" sz="1500" dirty="0" err="1" smtClean="0">
                <a:latin typeface="Times New Roman" panose="02020603050405020304" pitchFamily="18" charset="0"/>
              </a:rPr>
              <a:t>그레디언트를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 계산하지 않게 하여 속도 </a:t>
            </a:r>
            <a:r>
              <a:rPr lang="ko-KR" altLang="en-US" sz="1500" dirty="0">
                <a:latin typeface="Times New Roman" panose="02020603050405020304" pitchFamily="18" charset="0"/>
              </a:rPr>
              <a:t>향상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>
                <a:latin typeface="Times New Roman" panose="02020603050405020304" pitchFamily="18" charset="0"/>
              </a:rPr>
              <a:t>모델에 평가 데이터를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입력하여 </a:t>
            </a:r>
            <a:r>
              <a:rPr lang="ko-KR" altLang="en-US" sz="1500" dirty="0">
                <a:latin typeface="Times New Roman" panose="02020603050405020304" pitchFamily="18" charset="0"/>
              </a:rPr>
              <a:t>클래스 별 </a:t>
            </a:r>
            <a:r>
              <a:rPr lang="ko-KR" altLang="en-US" sz="1500" dirty="0" err="1" smtClean="0">
                <a:latin typeface="Times New Roman" panose="02020603050405020304" pitchFamily="18" charset="0"/>
              </a:rPr>
              <a:t>예측값을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 출력</a:t>
            </a:r>
            <a:endParaRPr lang="en-US" altLang="ko-KR" sz="1500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 smtClean="0">
                <a:latin typeface="Times New Roman" panose="02020603050405020304" pitchFamily="18" charset="0"/>
              </a:rPr>
              <a:t>손실 함수로 모델 </a:t>
            </a:r>
            <a:r>
              <a:rPr lang="ko-KR" altLang="en-US" sz="1500" dirty="0">
                <a:latin typeface="Times New Roman" panose="02020603050405020304" pitchFamily="18" charset="0"/>
              </a:rPr>
              <a:t>출력과 </a:t>
            </a:r>
            <a:r>
              <a:rPr lang="ko-KR" altLang="en-US" sz="1500" dirty="0" err="1">
                <a:latin typeface="Times New Roman" panose="02020603050405020304" pitchFamily="18" charset="0"/>
              </a:rPr>
              <a:t>정답값</a:t>
            </a:r>
            <a:r>
              <a:rPr lang="ko-KR" altLang="en-US" sz="1500" dirty="0">
                <a:latin typeface="Times New Roman" panose="02020603050405020304" pitchFamily="18" charset="0"/>
              </a:rPr>
              <a:t> 간의 차이를 계산</a:t>
            </a:r>
            <a:endParaRPr lang="en-US" altLang="ko-KR" sz="15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 dirty="0">
                <a:latin typeface="Times New Roman" panose="02020603050405020304" pitchFamily="18" charset="0"/>
              </a:rPr>
              <a:t>한번 평가가 끝난 후 로스와 정확도 등을 출력하여 결과를 확인</a:t>
            </a:r>
            <a:endParaRPr lang="en-US" altLang="ko-KR" sz="1500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85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>
            <a:normAutofit/>
          </a:bodyPr>
          <a:lstStyle/>
          <a:p>
            <a:r>
              <a:rPr lang="en-US" altLang="ko-KR" sz="3000"/>
              <a:t>1</a:t>
            </a:r>
            <a:r>
              <a:rPr lang="en-US" altLang="ko-KR" sz="3000" b="1" smtClean="0"/>
              <a:t>. </a:t>
            </a:r>
            <a:r>
              <a:rPr lang="ko-KR" altLang="en-US" sz="3000" b="1" smtClean="0"/>
              <a:t>개요</a:t>
            </a:r>
            <a:endParaRPr lang="ko-KR" altLang="en-US" sz="3000" b="1"/>
          </a:p>
        </p:txBody>
      </p:sp>
    </p:spTree>
    <p:extLst>
      <p:ext uri="{BB962C8B-B14F-4D97-AF65-F5344CB8AC3E}">
        <p14:creationId xmlns:p14="http://schemas.microsoft.com/office/powerpoint/2010/main" val="30043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1317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/>
              <a:t>기본 </a:t>
            </a:r>
            <a:r>
              <a:rPr lang="en-US" altLang="ko-KR" sz="2700"/>
              <a:t>CNN </a:t>
            </a:r>
            <a:r>
              <a:rPr lang="ko-KR" altLang="en-US" sz="2700"/>
              <a:t>모델 학습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DB49E09-D5E5-D600-77D4-660B9F57A884}"/>
              </a:ext>
            </a:extLst>
          </p:cNvPr>
          <p:cNvSpPr/>
          <p:nvPr/>
        </p:nvSpPr>
        <p:spPr>
          <a:xfrm>
            <a:off x="374727" y="1522752"/>
            <a:ext cx="8549983" cy="110734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6A164-66CA-88A0-6D5D-22DFC1A49CEE}"/>
              </a:ext>
            </a:extLst>
          </p:cNvPr>
          <p:cNvSpPr txBox="1"/>
          <p:nvPr/>
        </p:nvSpPr>
        <p:spPr>
          <a:xfrm>
            <a:off x="374730" y="1532038"/>
            <a:ext cx="84963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epoch </a:t>
            </a:r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train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test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path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C792EA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err="1">
                <a:solidFill>
                  <a:srgbClr val="C3E88D"/>
                </a:solidFill>
                <a:latin typeface="Consolas" panose="020B0609020204030204" pitchFamily="49" charset="0"/>
              </a:rPr>
              <a:t>'epoch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C3E88D"/>
                </a:solidFill>
                <a:latin typeface="Consolas" panose="020B0609020204030204" pitchFamily="49" charset="0"/>
              </a:rPr>
              <a:t>pth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save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state_dict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path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D45A90C9-5B08-B954-51D0-FE5A5131FB1D}"/>
              </a:ext>
            </a:extLst>
          </p:cNvPr>
          <p:cNvSpPr txBox="1">
            <a:spLocks/>
          </p:cNvSpPr>
          <p:nvPr/>
        </p:nvSpPr>
        <p:spPr>
          <a:xfrm>
            <a:off x="49631" y="1093457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Times New Roman" panose="02020603050405020304" pitchFamily="18" charset="0"/>
              </a:rPr>
              <a:t>정해진 횟수 만큼 학습과 평가를 진행</a:t>
            </a:r>
            <a:r>
              <a:rPr lang="en-US" altLang="ko-KR" sz="1500">
                <a:latin typeface="Times New Roman" panose="02020603050405020304" pitchFamily="18" charset="0"/>
              </a:rPr>
              <a:t>, </a:t>
            </a:r>
            <a:r>
              <a:rPr lang="ko-KR" altLang="en-US" sz="1500">
                <a:latin typeface="Times New Roman" panose="02020603050405020304" pitchFamily="18" charset="0"/>
              </a:rPr>
              <a:t>모델을 저장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E910AD81-27F2-BBE3-58A6-338E277A0EE6}"/>
              </a:ext>
            </a:extLst>
          </p:cNvPr>
          <p:cNvSpPr/>
          <p:nvPr/>
        </p:nvSpPr>
        <p:spPr>
          <a:xfrm>
            <a:off x="374727" y="2908106"/>
            <a:ext cx="8549983" cy="327973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AB5DA-ACF2-B489-34B2-7DED153B08CF}"/>
              </a:ext>
            </a:extLst>
          </p:cNvPr>
          <p:cNvSpPr txBox="1"/>
          <p:nvPr/>
        </p:nvSpPr>
        <p:spPr>
          <a:xfrm>
            <a:off x="374730" y="2956187"/>
            <a:ext cx="849633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Train epoch : 0 loss : 2.2775159903499476 Acc : 15.33%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Test epoch : 0 loss : 2.235907741412995 Acc : 20.44%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Train epoch : 1 loss : 2.175062928358307 Acc : 23.716%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Test epoch : 1 loss : 2.1026173017586873 Acc : 26.2%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Train epoch : 28 loss : 1.422033608112189 Acc : 49.93%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Test epoch : 28 loss : 1.37146694037565 Acc : 51.23%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Train epoch : 29 loss : 1.413746973590168 Acc : 50.294%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Test epoch : 29 loss : 1.370567892767062 Acc : 51.13%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1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76" y="307033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/>
              <a:t>사전 정의된 모델 학습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6" y="1180093"/>
            <a:ext cx="4305563" cy="4205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b="0" smtClean="0">
                <a:latin typeface="Times New Roman" panose="02020603050405020304" pitchFamily="18" charset="0"/>
              </a:rPr>
              <a:t>더 깊은 모델로 바꿔서 다시 학습</a:t>
            </a:r>
            <a:endParaRPr lang="en-US" altLang="ko-KR" b="0"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071" y="5062367"/>
            <a:ext cx="29495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/>
              <a:t>학습 </a:t>
            </a:r>
            <a:r>
              <a:rPr lang="ko-KR" altLang="en-US" sz="1500" err="1" smtClean="0"/>
              <a:t>재시작</a:t>
            </a:r>
            <a:r>
              <a:rPr lang="ko-KR" altLang="en-US" sz="1500" smtClean="0"/>
              <a:t> 및 실행</a:t>
            </a:r>
            <a:endParaRPr lang="ko-KR" altLang="en-US" sz="150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9B5DC7C-8601-4D0A-B1C0-260D63A759B0}"/>
              </a:ext>
            </a:extLst>
          </p:cNvPr>
          <p:cNvSpPr/>
          <p:nvPr/>
        </p:nvSpPr>
        <p:spPr>
          <a:xfrm>
            <a:off x="344067" y="1974658"/>
            <a:ext cx="8549983" cy="47028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AFD5B-9343-4C06-C339-9BF1104CB27C}"/>
              </a:ext>
            </a:extLst>
          </p:cNvPr>
          <p:cNvSpPr txBox="1"/>
          <p:nvPr/>
        </p:nvSpPr>
        <p:spPr>
          <a:xfrm>
            <a:off x="413604" y="2059226"/>
            <a:ext cx="4574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4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4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40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3EC60D0-2D49-5643-5BF9-97BEE20DA447}"/>
              </a:ext>
            </a:extLst>
          </p:cNvPr>
          <p:cNvSpPr/>
          <p:nvPr/>
        </p:nvSpPr>
        <p:spPr>
          <a:xfrm>
            <a:off x="344067" y="3625625"/>
            <a:ext cx="8549983" cy="69420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27A-57E7-703C-A4AF-5DABFECD8ADB}"/>
              </a:ext>
            </a:extLst>
          </p:cNvPr>
          <p:cNvSpPr txBox="1"/>
          <p:nvPr/>
        </p:nvSpPr>
        <p:spPr>
          <a:xfrm>
            <a:off x="413604" y="3710198"/>
            <a:ext cx="45743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4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4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13604" y="2915773"/>
            <a:ext cx="292209" cy="19376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6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76" y="307033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/>
              <a:t>전이 학습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6" y="1180093"/>
            <a:ext cx="6912286" cy="4205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b="0" dirty="0" smtClean="0">
                <a:latin typeface="Times New Roman" panose="02020603050405020304" pitchFamily="18" charset="0"/>
              </a:rPr>
              <a:t>다른 데이터셋에서 사전 학습된 </a:t>
            </a:r>
            <a:r>
              <a:rPr lang="ko-KR" altLang="en-US" b="0" dirty="0" err="1" smtClean="0">
                <a:latin typeface="Times New Roman" panose="02020603050405020304" pitchFamily="18" charset="0"/>
              </a:rPr>
              <a:t>파라미터를</a:t>
            </a:r>
            <a:r>
              <a:rPr lang="ko-KR" altLang="en-US" b="0" dirty="0" smtClean="0">
                <a:latin typeface="Times New Roman" panose="02020603050405020304" pitchFamily="18" charset="0"/>
              </a:rPr>
              <a:t> 불러와 학습</a:t>
            </a:r>
            <a:endParaRPr lang="en-US" altLang="ko-KR" b="0" dirty="0"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071" y="5283293"/>
            <a:ext cx="29495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학습 </a:t>
            </a:r>
            <a:r>
              <a:rPr lang="ko-KR" altLang="en-US" sz="1500" dirty="0" err="1" smtClean="0"/>
              <a:t>재시작</a:t>
            </a:r>
            <a:r>
              <a:rPr lang="ko-KR" altLang="en-US" sz="1500" dirty="0" smtClean="0"/>
              <a:t> 및 실행</a:t>
            </a:r>
            <a:endParaRPr lang="ko-KR" altLang="en-US" sz="1500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9B5DC7C-8601-4D0A-B1C0-260D63A759B0}"/>
              </a:ext>
            </a:extLst>
          </p:cNvPr>
          <p:cNvSpPr/>
          <p:nvPr/>
        </p:nvSpPr>
        <p:spPr>
          <a:xfrm>
            <a:off x="344067" y="1974658"/>
            <a:ext cx="8549983" cy="47028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AFD5B-9343-4C06-C339-9BF1104CB27C}"/>
              </a:ext>
            </a:extLst>
          </p:cNvPr>
          <p:cNvSpPr txBox="1"/>
          <p:nvPr/>
        </p:nvSpPr>
        <p:spPr>
          <a:xfrm>
            <a:off x="413604" y="2059226"/>
            <a:ext cx="4574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4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4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40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3EC60D0-2D49-5643-5BF9-97BEE20DA447}"/>
              </a:ext>
            </a:extLst>
          </p:cNvPr>
          <p:cNvSpPr/>
          <p:nvPr/>
        </p:nvSpPr>
        <p:spPr>
          <a:xfrm>
            <a:off x="344067" y="3625625"/>
            <a:ext cx="8549983" cy="88797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27A-57E7-703C-A4AF-5DABFECD8ADB}"/>
              </a:ext>
            </a:extLst>
          </p:cNvPr>
          <p:cNvSpPr txBox="1"/>
          <p:nvPr/>
        </p:nvSpPr>
        <p:spPr>
          <a:xfrm>
            <a:off x="413604" y="3710198"/>
            <a:ext cx="45743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4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40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4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4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4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endParaRPr lang="en-US" altLang="ko-KR" sz="14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4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4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F2131D-08A0-5379-713F-207D3BA19BED}"/>
              </a:ext>
            </a:extLst>
          </p:cNvPr>
          <p:cNvSpPr/>
          <p:nvPr/>
        </p:nvSpPr>
        <p:spPr>
          <a:xfrm>
            <a:off x="344067" y="1739964"/>
            <a:ext cx="8549983" cy="75277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BEB58-2558-EA71-8520-A1550DC3E4BE}"/>
              </a:ext>
            </a:extLst>
          </p:cNvPr>
          <p:cNvSpPr txBox="1"/>
          <p:nvPr/>
        </p:nvSpPr>
        <p:spPr>
          <a:xfrm>
            <a:off x="413604" y="1824535"/>
            <a:ext cx="4574357" cy="515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51" dirty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5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51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351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51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351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35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51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351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51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756B265-74FF-8834-D3B0-7FBD08C1A61C}"/>
              </a:ext>
            </a:extLst>
          </p:cNvPr>
          <p:cNvSpPr/>
          <p:nvPr/>
        </p:nvSpPr>
        <p:spPr>
          <a:xfrm>
            <a:off x="344067" y="3637236"/>
            <a:ext cx="8549983" cy="1077378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B7FDF0-B5AB-8955-8FB3-78B68160ED5C}"/>
              </a:ext>
            </a:extLst>
          </p:cNvPr>
          <p:cNvSpPr txBox="1"/>
          <p:nvPr/>
        </p:nvSpPr>
        <p:spPr>
          <a:xfrm>
            <a:off x="413604" y="3664052"/>
            <a:ext cx="81851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model_weight</a:t>
            </a:r>
            <a:r>
              <a:rPr lang="en-US" altLang="ko-KR" sz="14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load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3E88D"/>
                </a:solidFill>
                <a:latin typeface="Consolas" panose="020B0609020204030204" pitchFamily="49" charset="0"/>
              </a:rPr>
              <a:t>resnet18.pth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4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load_state_dict</a:t>
            </a:r>
            <a:r>
              <a:rPr lang="en-US" altLang="ko-KR" sz="14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model_weight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4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4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13604" y="3029898"/>
            <a:ext cx="292209" cy="19376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>
            <a:normAutofit/>
          </a:bodyPr>
          <a:lstStyle/>
          <a:p>
            <a:r>
              <a:rPr lang="en-US" altLang="ko-KR" sz="3000"/>
              <a:t>4</a:t>
            </a:r>
            <a:r>
              <a:rPr lang="en-US" altLang="ko-KR" sz="3000" b="1" smtClean="0"/>
              <a:t>. </a:t>
            </a:r>
            <a:r>
              <a:rPr lang="ko-KR" altLang="en-US" sz="2800"/>
              <a:t>객체 탐지 구성요소</a:t>
            </a:r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36042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객체 탐지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4" y="1151423"/>
            <a:ext cx="8739711" cy="22209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/>
              <a:t>객체 탐지</a:t>
            </a:r>
            <a:r>
              <a:rPr lang="en-US" altLang="ko-KR" sz="1500"/>
              <a:t>(Object Detection)</a:t>
            </a:r>
            <a:r>
              <a:rPr lang="ko-KR" altLang="en-US" sz="1500"/>
              <a:t>는 주어진 이미지 내에서 객체가 존재하는 위치에 </a:t>
            </a:r>
            <a:r>
              <a:rPr lang="ko-KR" altLang="en-US" sz="1500" err="1"/>
              <a:t>바운딩</a:t>
            </a:r>
            <a:r>
              <a:rPr lang="ko-KR" altLang="en-US" sz="1500"/>
              <a:t> 박스</a:t>
            </a:r>
            <a:r>
              <a:rPr lang="en-US" altLang="ko-KR" sz="1500"/>
              <a:t>(Bounding Box)</a:t>
            </a:r>
            <a:r>
              <a:rPr lang="ko-KR" altLang="en-US" sz="1500"/>
              <a:t>를 치고 해당 객체의 종류를 분류</a:t>
            </a:r>
            <a:r>
              <a:rPr lang="en-US" altLang="ko-KR" sz="1500"/>
              <a:t>(Classification)</a:t>
            </a:r>
            <a:r>
              <a:rPr lang="ko-KR" altLang="en-US" sz="1500"/>
              <a:t>하는 </a:t>
            </a:r>
            <a:r>
              <a:rPr lang="ko-KR" altLang="en-US" sz="1500" smtClean="0"/>
              <a:t>태스크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/>
              <a:t>객체 </a:t>
            </a:r>
            <a:r>
              <a:rPr lang="ko-KR" altLang="en-US" sz="1500" smtClean="0"/>
              <a:t>탐지는 물체가 있는 영역을 제안하는 </a:t>
            </a:r>
            <a:r>
              <a:rPr lang="en-US" altLang="ko-KR" sz="1500" smtClean="0"/>
              <a:t>Region Proposal </a:t>
            </a:r>
            <a:r>
              <a:rPr lang="ko-KR" altLang="en-US" sz="1500" smtClean="0"/>
              <a:t>과정과 물체의 종류를 분류하는 </a:t>
            </a:r>
            <a:r>
              <a:rPr lang="en-US" altLang="ko-KR" sz="1500" smtClean="0"/>
              <a:t>Classification </a:t>
            </a:r>
            <a:r>
              <a:rPr lang="ko-KR" altLang="en-US" sz="1500" smtClean="0"/>
              <a:t>과정을 거침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객체 탐지 모델은 </a:t>
            </a:r>
            <a:r>
              <a:rPr lang="en-US" altLang="ko-KR" sz="1500" smtClean="0"/>
              <a:t>Region Proposal</a:t>
            </a:r>
            <a:r>
              <a:rPr lang="ko-KR" altLang="en-US" sz="1500" smtClean="0"/>
              <a:t>과 </a:t>
            </a:r>
            <a:r>
              <a:rPr lang="en-US" altLang="ko-KR" sz="1500" smtClean="0"/>
              <a:t>Classification</a:t>
            </a:r>
            <a:r>
              <a:rPr lang="ko-KR" altLang="en-US" sz="1500" smtClean="0"/>
              <a:t>을 동시에 진행하는지</a:t>
            </a:r>
            <a:r>
              <a:rPr lang="en-US" altLang="ko-KR" sz="1500"/>
              <a:t> </a:t>
            </a:r>
            <a:r>
              <a:rPr lang="ko-KR" altLang="en-US" sz="1500" smtClean="0"/>
              <a:t>순차적으로 진행하는지에 따라 </a:t>
            </a:r>
            <a:r>
              <a:rPr lang="ko-KR" altLang="en-US" sz="1500" err="1" smtClean="0"/>
              <a:t>일단계</a:t>
            </a:r>
            <a:r>
              <a:rPr lang="ko-KR" altLang="en-US" sz="1500" smtClean="0"/>
              <a:t> </a:t>
            </a:r>
            <a:r>
              <a:rPr lang="ko-KR" altLang="en-US" sz="1500" err="1" smtClean="0"/>
              <a:t>탐지모델</a:t>
            </a:r>
            <a:r>
              <a:rPr lang="en-US" altLang="ko-KR" sz="1500" smtClean="0"/>
              <a:t>(One-Stage Detector), </a:t>
            </a:r>
            <a:r>
              <a:rPr lang="ko-KR" altLang="en-US" sz="1500" err="1" smtClean="0"/>
              <a:t>이단계</a:t>
            </a:r>
            <a:r>
              <a:rPr lang="ko-KR" altLang="en-US" sz="1500" smtClean="0"/>
              <a:t> </a:t>
            </a:r>
            <a:r>
              <a:rPr lang="ko-KR" altLang="en-US" sz="1500" err="1" smtClean="0"/>
              <a:t>탐지모델</a:t>
            </a:r>
            <a:r>
              <a:rPr lang="en-US" altLang="ko-KR" sz="1500" smtClean="0"/>
              <a:t>(Two-Stage Detector)</a:t>
            </a:r>
            <a:r>
              <a:rPr lang="ko-KR" altLang="en-US" sz="1500" smtClean="0"/>
              <a:t>로 구분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err="1" smtClean="0"/>
              <a:t>일단계</a:t>
            </a:r>
            <a:r>
              <a:rPr lang="ko-KR" altLang="en-US" sz="1500" smtClean="0"/>
              <a:t> 방식은 일반적으로 속도가 빠르고</a:t>
            </a:r>
            <a:r>
              <a:rPr lang="en-US" altLang="ko-KR" sz="1500" smtClean="0"/>
              <a:t>,</a:t>
            </a:r>
            <a:r>
              <a:rPr lang="ko-KR" altLang="en-US" sz="1500" smtClean="0"/>
              <a:t> </a:t>
            </a:r>
            <a:r>
              <a:rPr lang="ko-KR" altLang="en-US" sz="1500" err="1" smtClean="0"/>
              <a:t>이단계</a:t>
            </a:r>
            <a:r>
              <a:rPr lang="ko-KR" altLang="en-US" sz="1500" smtClean="0"/>
              <a:t> 방식은 상대적으로 정확도가 높음</a:t>
            </a:r>
            <a:endParaRPr lang="en-US" altLang="ko-KR" sz="1500" smtClean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04C7C1-C547-CC9F-A2F4-D1CFA349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2" y="3367445"/>
            <a:ext cx="4106057" cy="2190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307304" y="5689066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err="1"/>
              <a:t>바운딩박스</a:t>
            </a:r>
            <a:r>
              <a:rPr lang="ko-KR" altLang="en-US" sz="1200"/>
              <a:t> 예시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E82C5-F978-0293-EC55-AB96B789273E}"/>
              </a:ext>
            </a:extLst>
          </p:cNvPr>
          <p:cNvSpPr txBox="1"/>
          <p:nvPr/>
        </p:nvSpPr>
        <p:spPr>
          <a:xfrm>
            <a:off x="4169332" y="5678248"/>
            <a:ext cx="247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객체 탐지 알고리즘 </a:t>
            </a:r>
            <a:r>
              <a:rPr lang="ko-KR" altLang="en-US" sz="1200" err="1" smtClean="0"/>
              <a:t>로드맵</a:t>
            </a:r>
            <a:endParaRPr lang="ko-KR" altLang="en-US" sz="1200"/>
          </a:p>
        </p:txBody>
      </p:sp>
      <p:pic>
        <p:nvPicPr>
          <p:cNvPr id="1026" name="Picture 2" descr="https://github.com/Pseudo-Lab/Tutorial-Book/blob/master/book/pics/OD-ch1img04.PNG?raw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32" y="3367445"/>
            <a:ext cx="4546829" cy="232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8506" y="6557755"/>
            <a:ext cx="62222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Zou, </a:t>
            </a:r>
            <a:r>
              <a:rPr lang="en-US" altLang="ko-KR" sz="1000" dirty="0" err="1">
                <a:latin typeface="+mn-ea"/>
              </a:rPr>
              <a:t>Zhengxia</a:t>
            </a:r>
            <a:r>
              <a:rPr lang="en-US" altLang="ko-KR" sz="1000" dirty="0">
                <a:latin typeface="+mn-ea"/>
              </a:rPr>
              <a:t>, et al. "Object detection in 20 years: A survey." Proceedings of the IEEE (2023).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34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모델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4" y="3986245"/>
            <a:ext cx="8739711" cy="22209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Faster RCNN</a:t>
            </a:r>
            <a:r>
              <a:rPr lang="ko-KR" altLang="en-US" sz="1500" smtClean="0"/>
              <a:t>은 대표적인 </a:t>
            </a:r>
            <a:r>
              <a:rPr lang="ko-KR" altLang="en-US" sz="1500" err="1" smtClean="0"/>
              <a:t>이단계</a:t>
            </a:r>
            <a:r>
              <a:rPr lang="ko-KR" altLang="en-US" sz="1500" smtClean="0"/>
              <a:t> 탐지 모델로 크게 </a:t>
            </a:r>
            <a:r>
              <a:rPr lang="en-US" altLang="ko-KR" sz="1500" smtClean="0"/>
              <a:t>Backbone, Region Proposal Network(RPN), Region of Interest(</a:t>
            </a:r>
            <a:r>
              <a:rPr lang="en-US" altLang="ko-KR" sz="1500" err="1" smtClean="0"/>
              <a:t>RoI</a:t>
            </a:r>
            <a:r>
              <a:rPr lang="en-US" altLang="ko-KR" sz="1500" smtClean="0"/>
              <a:t>) Pooling</a:t>
            </a:r>
            <a:r>
              <a:rPr lang="ko-KR" altLang="en-US" sz="1500" smtClean="0"/>
              <a:t>로 구성됨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Backbone</a:t>
            </a:r>
            <a:r>
              <a:rPr lang="ko-KR" altLang="en-US" sz="1500" smtClean="0"/>
              <a:t>은 이미지로부터 </a:t>
            </a:r>
            <a:r>
              <a:rPr lang="ko-KR" altLang="en-US" sz="1500" err="1" smtClean="0"/>
              <a:t>피쳐를</a:t>
            </a:r>
            <a:r>
              <a:rPr lang="ko-KR" altLang="en-US" sz="1500" smtClean="0"/>
              <a:t> 추출하는 역할을 하며</a:t>
            </a:r>
            <a:r>
              <a:rPr lang="en-US" altLang="ko-KR" sz="1500" smtClean="0"/>
              <a:t>, Feature Pyramidal Network(FPN)</a:t>
            </a:r>
            <a:r>
              <a:rPr lang="ko-KR" altLang="en-US" sz="1500" smtClean="0"/>
              <a:t>를 적용한다면 </a:t>
            </a:r>
            <a:r>
              <a:rPr lang="en-US" altLang="ko-KR" sz="1500" smtClean="0"/>
              <a:t>backbone</a:t>
            </a:r>
            <a:r>
              <a:rPr lang="ko-KR" altLang="en-US" sz="1500" smtClean="0"/>
              <a:t>에 추가됨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RPN</a:t>
            </a:r>
            <a:r>
              <a:rPr lang="ko-KR" altLang="en-US" sz="1500" smtClean="0"/>
              <a:t>은 </a:t>
            </a:r>
            <a:r>
              <a:rPr lang="ko-KR" altLang="en-US" sz="1500" err="1" smtClean="0"/>
              <a:t>백본으로</a:t>
            </a:r>
            <a:r>
              <a:rPr lang="ko-KR" altLang="en-US" sz="1500" smtClean="0"/>
              <a:t> 부터 추출된 </a:t>
            </a:r>
            <a:r>
              <a:rPr lang="ko-KR" altLang="en-US" sz="1500" err="1" smtClean="0"/>
              <a:t>피쳐를</a:t>
            </a:r>
            <a:r>
              <a:rPr lang="ko-KR" altLang="en-US" sz="1500" smtClean="0"/>
              <a:t> 이용해 객체가 존재하는 위치에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박스를 제안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RoI</a:t>
            </a:r>
            <a:r>
              <a:rPr lang="en-US" altLang="ko-KR" sz="1500" smtClean="0"/>
              <a:t> Pooling</a:t>
            </a:r>
            <a:r>
              <a:rPr lang="ko-KR" altLang="en-US" sz="1500" smtClean="0"/>
              <a:t>은 </a:t>
            </a:r>
            <a:r>
              <a:rPr lang="ko-KR" altLang="en-US" sz="1500" err="1" smtClean="0"/>
              <a:t>백본의</a:t>
            </a:r>
            <a:r>
              <a:rPr lang="ko-KR" altLang="en-US" sz="1500" smtClean="0"/>
              <a:t> </a:t>
            </a:r>
            <a:r>
              <a:rPr lang="ko-KR" altLang="en-US" sz="1500" err="1" smtClean="0"/>
              <a:t>피쳐와</a:t>
            </a:r>
            <a:r>
              <a:rPr lang="ko-KR" altLang="en-US" sz="1500" smtClean="0"/>
              <a:t> </a:t>
            </a:r>
            <a:r>
              <a:rPr lang="en-US" altLang="ko-KR" sz="1500" smtClean="0"/>
              <a:t>RPN</a:t>
            </a:r>
            <a:r>
              <a:rPr lang="ko-KR" altLang="en-US" sz="1500" smtClean="0"/>
              <a:t>의 박스 정보로 객체 별 존재하는 영역을 추출 후 정해진 크기의 </a:t>
            </a:r>
            <a:r>
              <a:rPr lang="ko-KR" altLang="en-US" sz="1500" err="1" smtClean="0"/>
              <a:t>피쳐로</a:t>
            </a:r>
            <a:r>
              <a:rPr lang="ko-KR" altLang="en-US" sz="1500" smtClean="0"/>
              <a:t> 변환하여 영역 내 객체의 클래스를 예측</a:t>
            </a:r>
            <a:endParaRPr lang="en-US" altLang="ko-KR" sz="1500" smtClea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3097238" y="3418138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Faster RCNN with FPN </a:t>
            </a:r>
            <a:r>
              <a:rPr lang="ko-KR" altLang="en-US" sz="1200" smtClean="0">
                <a:latin typeface="+mn-ea"/>
              </a:rPr>
              <a:t>구조</a:t>
            </a:r>
            <a:endParaRPr lang="ko-KR" altLang="en-US" sz="120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8" y="929267"/>
            <a:ext cx="6771422" cy="2493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4465" y="6519327"/>
            <a:ext cx="695213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50" dirty="0"/>
              <a:t>Automation of </a:t>
            </a:r>
            <a:r>
              <a:rPr lang="ko-KR" altLang="en-US" sz="750" dirty="0" err="1"/>
              <a:t>surgical</a:t>
            </a:r>
            <a:r>
              <a:rPr lang="ko-KR" altLang="en-US" sz="750" dirty="0"/>
              <a:t> </a:t>
            </a:r>
            <a:r>
              <a:rPr lang="ko-KR" altLang="en-US" sz="750" dirty="0" err="1"/>
              <a:t>skill</a:t>
            </a:r>
            <a:r>
              <a:rPr lang="ko-KR" altLang="en-US" sz="750" dirty="0"/>
              <a:t> </a:t>
            </a:r>
            <a:r>
              <a:rPr lang="ko-KR" altLang="en-US" sz="750" dirty="0" err="1"/>
              <a:t>assessment</a:t>
            </a:r>
            <a:r>
              <a:rPr lang="ko-KR" altLang="en-US" sz="750" dirty="0"/>
              <a:t> </a:t>
            </a:r>
            <a:r>
              <a:rPr lang="ko-KR" altLang="en-US" sz="750" dirty="0" err="1"/>
              <a:t>using</a:t>
            </a:r>
            <a:r>
              <a:rPr lang="ko-KR" altLang="en-US" sz="750" dirty="0"/>
              <a:t> </a:t>
            </a:r>
            <a:r>
              <a:rPr lang="ko-KR" altLang="en-US" sz="750" dirty="0" err="1"/>
              <a:t>a</a:t>
            </a:r>
            <a:r>
              <a:rPr lang="ko-KR" altLang="en-US" sz="750" dirty="0"/>
              <a:t> </a:t>
            </a:r>
            <a:r>
              <a:rPr lang="ko-KR" altLang="en-US" sz="750" dirty="0" err="1"/>
              <a:t>three-stage</a:t>
            </a:r>
            <a:r>
              <a:rPr lang="ko-KR" altLang="en-US" sz="750" dirty="0"/>
              <a:t> </a:t>
            </a:r>
            <a:r>
              <a:rPr lang="ko-KR" altLang="en-US" sz="750" dirty="0" err="1"/>
              <a:t>machine</a:t>
            </a:r>
            <a:r>
              <a:rPr lang="ko-KR" altLang="en-US" sz="750" dirty="0"/>
              <a:t> </a:t>
            </a:r>
            <a:r>
              <a:rPr lang="ko-KR" altLang="en-US" sz="750" dirty="0" err="1"/>
              <a:t>learning</a:t>
            </a:r>
            <a:r>
              <a:rPr lang="ko-KR" altLang="en-US" sz="750" dirty="0"/>
              <a:t> </a:t>
            </a:r>
            <a:r>
              <a:rPr lang="ko-KR" altLang="en-US" sz="750" dirty="0" err="1"/>
              <a:t>algorithm</a:t>
            </a:r>
            <a:r>
              <a:rPr lang="ko-KR" altLang="en-US" sz="750" dirty="0"/>
              <a:t> - Scientific </a:t>
            </a:r>
            <a:r>
              <a:rPr lang="ko-KR" altLang="en-US" sz="750" dirty="0" err="1"/>
              <a:t>Figure</a:t>
            </a:r>
            <a:r>
              <a:rPr lang="ko-KR" altLang="en-US" sz="750" dirty="0"/>
              <a:t> </a:t>
            </a:r>
            <a:r>
              <a:rPr lang="ko-KR" altLang="en-US" sz="750" dirty="0" err="1"/>
              <a:t>on</a:t>
            </a:r>
            <a:r>
              <a:rPr lang="ko-KR" altLang="en-US" sz="750" dirty="0"/>
              <a:t> </a:t>
            </a:r>
            <a:r>
              <a:rPr lang="ko-KR" altLang="en-US" sz="750" dirty="0" err="1"/>
              <a:t>ResearchGate</a:t>
            </a:r>
            <a:r>
              <a:rPr lang="ko-KR" altLang="en-US" sz="750" dirty="0"/>
              <a:t>. </a:t>
            </a:r>
            <a:r>
              <a:rPr lang="ko-KR" altLang="en-US" sz="750" dirty="0" err="1"/>
              <a:t>Available</a:t>
            </a:r>
            <a:r>
              <a:rPr lang="ko-KR" altLang="en-US" sz="750" dirty="0"/>
              <a:t> </a:t>
            </a:r>
            <a:r>
              <a:rPr lang="ko-KR" altLang="en-US" sz="750" dirty="0" err="1"/>
              <a:t>from</a:t>
            </a:r>
            <a:r>
              <a:rPr lang="ko-KR" altLang="en-US" sz="750" dirty="0"/>
              <a:t>: https://www.researchgate.net/figure/The-Feature-Pyramid-Network-FPN-based-Faster-R-CNN-fine-tuned-with-surgical-instrument_fig2_349805499 [</a:t>
            </a:r>
            <a:r>
              <a:rPr lang="ko-KR" altLang="en-US" sz="750" dirty="0" err="1"/>
              <a:t>accessed</a:t>
            </a:r>
            <a:r>
              <a:rPr lang="ko-KR" altLang="en-US" sz="750" dirty="0"/>
              <a:t> 27 </a:t>
            </a:r>
            <a:r>
              <a:rPr lang="ko-KR" altLang="en-US" sz="750" dirty="0" err="1"/>
              <a:t>Jul</a:t>
            </a:r>
            <a:r>
              <a:rPr lang="ko-KR" altLang="en-US" sz="750" dirty="0"/>
              <a:t>, 2023]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6" y="2501735"/>
            <a:ext cx="4042377" cy="14885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err="1" smtClean="0">
                <a:latin typeface="Times New Roman" panose="02020603050405020304" pitchFamily="18" charset="0"/>
              </a:rPr>
              <a:t>백본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53402" y="563615"/>
            <a:ext cx="1790680" cy="41216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50172" y="1708312"/>
            <a:ext cx="3624041" cy="1897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5521176" y="4157020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Backbone </a:t>
            </a:r>
            <a:r>
              <a:rPr lang="ko-KR" altLang="en-US" sz="1200" smtClean="0">
                <a:latin typeface="+mn-ea"/>
              </a:rPr>
              <a:t>구조</a:t>
            </a:r>
            <a:endParaRPr lang="ko-KR" altLang="en-US" sz="120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8388" y="3519755"/>
            <a:ext cx="771787" cy="427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098983" y="4155180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Faster R-CNN with FPN </a:t>
            </a:r>
            <a:r>
              <a:rPr lang="ko-KR" altLang="en-US" sz="1200" smtClean="0">
                <a:latin typeface="+mn-ea"/>
              </a:rPr>
              <a:t>구조</a:t>
            </a:r>
            <a:endParaRPr lang="ko-KR" altLang="en-US" sz="1200">
              <a:latin typeface="+mn-ea"/>
            </a:endParaRP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734763"/>
            <a:ext cx="8456102" cy="17861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dirty="0" err="1" smtClean="0"/>
              <a:t>백본은</a:t>
            </a:r>
            <a:r>
              <a:rPr lang="ko-KR" altLang="en-US" sz="1500" dirty="0" smtClean="0"/>
              <a:t> 이미지로부터 객체에 대한 정보를 가지고 있는 </a:t>
            </a:r>
            <a:r>
              <a:rPr lang="ko-KR" altLang="en-US" sz="1500" dirty="0" err="1" smtClean="0"/>
              <a:t>피쳐를</a:t>
            </a:r>
            <a:r>
              <a:rPr lang="ko-KR" altLang="en-US" sz="1500" dirty="0" smtClean="0"/>
              <a:t> 추출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dirty="0" err="1" smtClean="0"/>
              <a:t>백본의</a:t>
            </a:r>
            <a:r>
              <a:rPr lang="ko-KR" altLang="en-US" sz="1500" dirty="0" smtClean="0"/>
              <a:t> 구조는 분류 모델에서 </a:t>
            </a:r>
            <a:r>
              <a:rPr lang="ko-KR" altLang="en-US" sz="1500" dirty="0" err="1" smtClean="0"/>
              <a:t>피쳐를</a:t>
            </a:r>
            <a:r>
              <a:rPr lang="ko-KR" altLang="en-US" sz="1500" dirty="0" smtClean="0"/>
              <a:t> 추출하는 부분을 그대로 사용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dirty="0" smtClean="0"/>
              <a:t>Feature Pyramid Network</a:t>
            </a:r>
            <a:r>
              <a:rPr lang="ko-KR" altLang="en-US" sz="1500" dirty="0" smtClean="0"/>
              <a:t>는 </a:t>
            </a:r>
            <a:r>
              <a:rPr lang="ko-KR" altLang="en-US" sz="1500" dirty="0" err="1" smtClean="0"/>
              <a:t>백본에서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피쳐를</a:t>
            </a:r>
            <a:r>
              <a:rPr lang="ko-KR" altLang="en-US" sz="1500" dirty="0" smtClean="0"/>
              <a:t> 추출하는 방식을 변경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dirty="0" smtClean="0"/>
              <a:t>FPN</a:t>
            </a:r>
            <a:r>
              <a:rPr lang="ko-KR" altLang="en-US" sz="1500" dirty="0" smtClean="0"/>
              <a:t>을 통해서 마지막 레이어의 출력만이 아니라 더 상위 레벨의 레이어의 </a:t>
            </a:r>
            <a:r>
              <a:rPr lang="ko-KR" altLang="en-US" sz="1500" dirty="0" err="1" smtClean="0"/>
              <a:t>피쳐도</a:t>
            </a:r>
            <a:r>
              <a:rPr lang="ko-KR" altLang="en-US" sz="1500" dirty="0" smtClean="0"/>
              <a:t> 고려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endParaRPr lang="en-US" altLang="ko-KR" sz="15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60" y="1088634"/>
            <a:ext cx="1978663" cy="196568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83044" y="1069604"/>
            <a:ext cx="2020196" cy="1984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위쪽 화살표 3"/>
          <p:cNvSpPr/>
          <p:nvPr/>
        </p:nvSpPr>
        <p:spPr>
          <a:xfrm>
            <a:off x="1373639" y="3112316"/>
            <a:ext cx="167780" cy="27683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8115" y="6623158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https://medium.com/@hirotoschwert/digging-into-detectron-2-47b2e794fabd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84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err="1" smtClean="0">
                <a:latin typeface="Times New Roman" panose="02020603050405020304" pitchFamily="18" charset="0"/>
              </a:rPr>
              <a:t>백본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34" y="1025946"/>
            <a:ext cx="2129530" cy="13457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37" y="2848274"/>
            <a:ext cx="3407324" cy="1412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043634" y="2471483"/>
            <a:ext cx="2090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기존 네트워크 방식</a:t>
            </a:r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355736" y="4287520"/>
            <a:ext cx="334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Feature Pyramid </a:t>
            </a:r>
            <a:r>
              <a:rPr lang="ko-KR" altLang="en-US" sz="1200" smtClean="0">
                <a:latin typeface="+mn-ea"/>
              </a:rPr>
              <a:t>방식</a:t>
            </a:r>
            <a:endParaRPr lang="ko-KR" altLang="en-US" sz="1200">
              <a:latin typeface="+mn-ea"/>
            </a:endParaRPr>
          </a:p>
        </p:txBody>
      </p:sp>
      <p:pic>
        <p:nvPicPr>
          <p:cNvPr id="3074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845" y="1024684"/>
            <a:ext cx="4743596" cy="33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4764034" y="4284342"/>
            <a:ext cx="334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Feature Pyramid Network </a:t>
            </a:r>
            <a:r>
              <a:rPr lang="ko-KR" altLang="en-US" sz="1200" smtClean="0">
                <a:latin typeface="+mn-ea"/>
              </a:rPr>
              <a:t>구현</a:t>
            </a:r>
            <a:endParaRPr lang="ko-KR" altLang="en-US" sz="1200">
              <a:latin typeface="+mn-ea"/>
            </a:endParaRPr>
          </a:p>
        </p:txBody>
      </p:sp>
      <p:pic>
        <p:nvPicPr>
          <p:cNvPr id="24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5" t="59653" r="52701" b="36553"/>
          <a:stretch/>
        </p:blipFill>
        <p:spPr bwMode="auto">
          <a:xfrm>
            <a:off x="6703794" y="2119299"/>
            <a:ext cx="201336" cy="125835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5" t="59653" r="52701" b="36553"/>
          <a:stretch/>
        </p:blipFill>
        <p:spPr bwMode="auto">
          <a:xfrm>
            <a:off x="6678394" y="2540714"/>
            <a:ext cx="201336" cy="125835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5" t="59653" r="52701" b="36553"/>
          <a:stretch/>
        </p:blipFill>
        <p:spPr bwMode="auto">
          <a:xfrm>
            <a:off x="6502458" y="2998259"/>
            <a:ext cx="201336" cy="125835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5" t="59653" r="52701" b="36553"/>
          <a:stretch/>
        </p:blipFill>
        <p:spPr bwMode="auto">
          <a:xfrm>
            <a:off x="6369166" y="3552681"/>
            <a:ext cx="201336" cy="125835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t="48805" r="79135" b="48132"/>
          <a:stretch/>
        </p:blipFill>
        <p:spPr bwMode="auto">
          <a:xfrm>
            <a:off x="8480540" y="3035194"/>
            <a:ext cx="196851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734763"/>
            <a:ext cx="8456102" cy="17861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dirty="0" err="1" smtClean="0"/>
              <a:t>백본은</a:t>
            </a:r>
            <a:r>
              <a:rPr lang="ko-KR" altLang="en-US" sz="1500" dirty="0" smtClean="0"/>
              <a:t> 이미지로부터 객체에 대한 정보를 가지고 있는 </a:t>
            </a:r>
            <a:r>
              <a:rPr lang="ko-KR" altLang="en-US" sz="1500" dirty="0" err="1" smtClean="0"/>
              <a:t>피쳐를</a:t>
            </a:r>
            <a:r>
              <a:rPr lang="ko-KR" altLang="en-US" sz="1500" dirty="0" smtClean="0"/>
              <a:t> 추출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dirty="0" err="1" smtClean="0"/>
              <a:t>백본의</a:t>
            </a:r>
            <a:r>
              <a:rPr lang="ko-KR" altLang="en-US" sz="1500" dirty="0" smtClean="0"/>
              <a:t> 구조는 분류 모델에서 </a:t>
            </a:r>
            <a:r>
              <a:rPr lang="ko-KR" altLang="en-US" sz="1500" dirty="0" err="1" smtClean="0"/>
              <a:t>피쳐를</a:t>
            </a:r>
            <a:r>
              <a:rPr lang="ko-KR" altLang="en-US" sz="1500" dirty="0" smtClean="0"/>
              <a:t> 추출하는 부분을 그대로 사용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dirty="0" smtClean="0"/>
              <a:t>Feature Pyramid Network</a:t>
            </a:r>
            <a:r>
              <a:rPr lang="ko-KR" altLang="en-US" sz="1500" dirty="0" smtClean="0"/>
              <a:t>는 </a:t>
            </a:r>
            <a:r>
              <a:rPr lang="ko-KR" altLang="en-US" sz="1500" dirty="0" err="1" smtClean="0"/>
              <a:t>백본에서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피쳐를</a:t>
            </a:r>
            <a:r>
              <a:rPr lang="ko-KR" altLang="en-US" sz="1500" dirty="0" smtClean="0"/>
              <a:t> 추출하는 방식을 변경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dirty="0" smtClean="0"/>
              <a:t>FPN</a:t>
            </a:r>
            <a:r>
              <a:rPr lang="ko-KR" altLang="en-US" sz="1500" dirty="0" smtClean="0"/>
              <a:t>을 통해서 마지막 레이어의 출력만이 아니라 더 상위 레벨의 레이어의 </a:t>
            </a:r>
            <a:r>
              <a:rPr lang="ko-KR" altLang="en-US" sz="1500" dirty="0" err="1" smtClean="0"/>
              <a:t>피쳐도</a:t>
            </a:r>
            <a:r>
              <a:rPr lang="ko-KR" altLang="en-US" sz="1500" dirty="0" smtClean="0"/>
              <a:t> 고려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endParaRPr lang="en-US" altLang="ko-KR" sz="15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34465" y="6550628"/>
            <a:ext cx="6868485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50" dirty="0">
                <a:solidFill>
                  <a:srgbClr val="222222"/>
                </a:solidFill>
                <a:latin typeface="Arial" panose="020B0604020202020204" pitchFamily="34" charset="0"/>
              </a:rPr>
              <a:t>Lin, </a:t>
            </a:r>
            <a:r>
              <a:rPr lang="en-US" altLang="ko-KR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Tsung</a:t>
            </a:r>
            <a:r>
              <a:rPr lang="en-US" altLang="ko-KR" sz="750" dirty="0">
                <a:solidFill>
                  <a:srgbClr val="222222"/>
                </a:solidFill>
                <a:latin typeface="Arial" panose="020B0604020202020204" pitchFamily="34" charset="0"/>
              </a:rPr>
              <a:t>-Yi, et al. "Feature pyramid networks for object detection." </a:t>
            </a:r>
            <a:r>
              <a:rPr lang="en-US" altLang="ko-KR" sz="75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ko-KR" sz="750" dirty="0">
                <a:solidFill>
                  <a:srgbClr val="222222"/>
                </a:solidFill>
                <a:latin typeface="Arial" panose="020B0604020202020204" pitchFamily="34" charset="0"/>
              </a:rPr>
              <a:t>. 2017.</a:t>
            </a:r>
            <a:endParaRPr lang="ko-KR" altLang="en-US" sz="750" dirty="0"/>
          </a:p>
        </p:txBody>
      </p:sp>
      <p:sp>
        <p:nvSpPr>
          <p:cNvPr id="5" name="직사각형 4"/>
          <p:cNvSpPr/>
          <p:nvPr/>
        </p:nvSpPr>
        <p:spPr>
          <a:xfrm>
            <a:off x="134465" y="6691204"/>
            <a:ext cx="1311256" cy="1154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50" dirty="0"/>
              <a:t>https://herbwood.tistory.com/18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56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en-US" altLang="ko-KR" sz="2700" b="1" smtClean="0">
                <a:latin typeface="Times New Roman" panose="02020603050405020304" pitchFamily="18" charset="0"/>
              </a:rPr>
              <a:t>RPN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043494"/>
            <a:ext cx="8791426" cy="2477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Region Proposal Network</a:t>
            </a:r>
            <a:r>
              <a:rPr lang="ko-KR" altLang="en-US" sz="1500" smtClean="0"/>
              <a:t>에서는 </a:t>
            </a:r>
            <a:r>
              <a:rPr lang="en-US" altLang="ko-KR" sz="1500" smtClean="0"/>
              <a:t>backbone</a:t>
            </a:r>
            <a:r>
              <a:rPr lang="ko-KR" altLang="en-US" sz="1500" smtClean="0"/>
              <a:t>으로부터 나온 </a:t>
            </a:r>
            <a:r>
              <a:rPr lang="ko-KR" altLang="en-US" sz="1500" err="1" smtClean="0"/>
              <a:t>피쳐를</a:t>
            </a:r>
            <a:r>
              <a:rPr lang="ko-KR" altLang="en-US" sz="1500" smtClean="0"/>
              <a:t> 통해 객체를 탐지하고 박스를 제안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RPN</a:t>
            </a:r>
            <a:r>
              <a:rPr lang="ko-KR" altLang="en-US" sz="1500" smtClean="0"/>
              <a:t>에는 앵커 </a:t>
            </a:r>
            <a:r>
              <a:rPr lang="ko-KR" altLang="en-US" sz="1500" err="1" smtClean="0"/>
              <a:t>생성자</a:t>
            </a:r>
            <a:r>
              <a:rPr lang="en-US" altLang="ko-KR" sz="1500" smtClean="0"/>
              <a:t>(Anchor Generator)</a:t>
            </a:r>
            <a:r>
              <a:rPr lang="ko-KR" altLang="en-US" sz="1500" smtClean="0"/>
              <a:t>가 있어 주어진 사이즈와 비율을 가지는 앵커를 생성 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err="1" smtClean="0"/>
              <a:t>피쳐에</a:t>
            </a:r>
            <a:r>
              <a:rPr lang="ko-KR" altLang="en-US" sz="1500" smtClean="0"/>
              <a:t> </a:t>
            </a:r>
            <a:r>
              <a:rPr lang="en-US" altLang="ko-KR" sz="1500" smtClean="0"/>
              <a:t>(3x3, 256)</a:t>
            </a:r>
            <a:r>
              <a:rPr lang="ko-KR" altLang="en-US" sz="1500" smtClean="0"/>
              <a:t>의 </a:t>
            </a:r>
            <a:r>
              <a:rPr lang="en-US" altLang="ko-KR" sz="1500" smtClean="0"/>
              <a:t>intermediate layer</a:t>
            </a:r>
            <a:r>
              <a:rPr lang="ko-KR" altLang="en-US" sz="1500" smtClean="0"/>
              <a:t>를 거쳐 </a:t>
            </a:r>
            <a:r>
              <a:rPr lang="en-US" altLang="ko-KR" sz="1500" smtClean="0"/>
              <a:t>256</a:t>
            </a:r>
            <a:r>
              <a:rPr lang="ko-KR" altLang="en-US" sz="1500" smtClean="0"/>
              <a:t>차원의 중간 </a:t>
            </a:r>
            <a:r>
              <a:rPr lang="ko-KR" altLang="en-US" sz="1500" err="1" smtClean="0"/>
              <a:t>피쳐를</a:t>
            </a:r>
            <a:r>
              <a:rPr lang="ko-KR" altLang="en-US" sz="1500" smtClean="0"/>
              <a:t> 생성 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중간 </a:t>
            </a:r>
            <a:r>
              <a:rPr lang="ko-KR" altLang="en-US" sz="1500" err="1" smtClean="0"/>
              <a:t>피쳐에</a:t>
            </a:r>
            <a:r>
              <a:rPr lang="ko-KR" altLang="en-US" sz="1500" smtClean="0"/>
              <a:t> </a:t>
            </a:r>
            <a:r>
              <a:rPr lang="en-US" altLang="ko-KR" sz="1500" smtClean="0"/>
              <a:t>(1x1, K or 2K)</a:t>
            </a:r>
            <a:r>
              <a:rPr lang="ko-KR" altLang="en-US" sz="1500" smtClean="0"/>
              <a:t>의</a:t>
            </a:r>
            <a:r>
              <a:rPr lang="en-US" altLang="ko-KR" sz="1500" smtClean="0"/>
              <a:t> </a:t>
            </a:r>
            <a:r>
              <a:rPr lang="en-US" altLang="ko-KR" sz="1500" err="1" smtClean="0"/>
              <a:t>cls</a:t>
            </a:r>
            <a:r>
              <a:rPr lang="en-US" altLang="ko-KR" sz="1500" smtClean="0"/>
              <a:t> layer</a:t>
            </a:r>
            <a:r>
              <a:rPr lang="ko-KR" altLang="en-US" sz="1500" smtClean="0"/>
              <a:t>를 거쳐 객체의 존재 여부의 </a:t>
            </a:r>
            <a:r>
              <a:rPr lang="en-US" altLang="ko-KR" sz="1500" smtClean="0"/>
              <a:t>score</a:t>
            </a:r>
            <a:r>
              <a:rPr lang="ko-KR" altLang="en-US" sz="1500" smtClean="0"/>
              <a:t>를 출력 </a:t>
            </a:r>
            <a:r>
              <a:rPr lang="en-US" altLang="ko-KR" sz="1500" smtClean="0"/>
              <a:t>(K</a:t>
            </a:r>
            <a:r>
              <a:rPr lang="ko-KR" altLang="en-US" sz="1500" smtClean="0"/>
              <a:t>는 앵커의 개수</a:t>
            </a:r>
            <a:r>
              <a:rPr lang="en-US" altLang="ko-KR" sz="1500" smtClean="0"/>
              <a:t>)</a:t>
            </a:r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중간 </a:t>
            </a:r>
            <a:r>
              <a:rPr lang="ko-KR" altLang="en-US" sz="1500" err="1" smtClean="0"/>
              <a:t>피쳐에</a:t>
            </a:r>
            <a:r>
              <a:rPr lang="ko-KR" altLang="en-US" sz="1500" smtClean="0"/>
              <a:t> </a:t>
            </a:r>
            <a:r>
              <a:rPr lang="en-US" altLang="ko-KR" sz="1500" smtClean="0"/>
              <a:t>(</a:t>
            </a:r>
            <a:r>
              <a:rPr lang="en-US" altLang="ko-KR" sz="1500"/>
              <a:t>1x1, 4K) </a:t>
            </a:r>
            <a:r>
              <a:rPr lang="en-US" altLang="ko-KR" sz="1500" err="1"/>
              <a:t>reg</a:t>
            </a:r>
            <a:r>
              <a:rPr lang="en-US" altLang="ko-KR" sz="1500"/>
              <a:t> </a:t>
            </a:r>
            <a:r>
              <a:rPr lang="en-US" altLang="ko-KR" sz="1500" smtClean="0"/>
              <a:t>layer</a:t>
            </a:r>
            <a:r>
              <a:rPr lang="ko-KR" altLang="en-US" sz="1500" smtClean="0"/>
              <a:t>를 거쳐 객체 중심점과 높이</a:t>
            </a:r>
            <a:r>
              <a:rPr lang="en-US" altLang="ko-KR" sz="1500" smtClean="0"/>
              <a:t>, </a:t>
            </a:r>
            <a:r>
              <a:rPr lang="ko-KR" altLang="en-US" sz="1500" smtClean="0"/>
              <a:t>넓이에 대한 </a:t>
            </a:r>
            <a:r>
              <a:rPr lang="ko-KR" altLang="en-US" sz="1500" err="1" smtClean="0"/>
              <a:t>조정값을</a:t>
            </a:r>
            <a:r>
              <a:rPr lang="ko-KR" altLang="en-US" sz="1500" smtClean="0"/>
              <a:t> 출력 </a:t>
            </a:r>
            <a:r>
              <a:rPr lang="en-US" altLang="ko-KR" sz="1500" smtClean="0"/>
              <a:t>(K</a:t>
            </a:r>
            <a:r>
              <a:rPr lang="ko-KR" altLang="en-US" sz="1500" smtClean="0"/>
              <a:t>는 앵커의 개수</a:t>
            </a:r>
            <a:r>
              <a:rPr lang="en-US" altLang="ko-KR" sz="1500" smtClean="0"/>
              <a:t>)</a:t>
            </a:r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cls</a:t>
            </a:r>
            <a:r>
              <a:rPr lang="en-US" altLang="ko-KR" sz="1500" smtClean="0"/>
              <a:t> layer</a:t>
            </a:r>
            <a:r>
              <a:rPr lang="ko-KR" altLang="en-US" sz="1500" smtClean="0"/>
              <a:t>의 출력과 </a:t>
            </a:r>
            <a:r>
              <a:rPr lang="en-US" altLang="ko-KR" sz="1500" err="1" smtClean="0"/>
              <a:t>reg</a:t>
            </a:r>
            <a:r>
              <a:rPr lang="en-US" altLang="ko-KR" sz="1500" smtClean="0"/>
              <a:t> layer</a:t>
            </a:r>
            <a:r>
              <a:rPr lang="ko-KR" altLang="en-US" sz="1500" smtClean="0"/>
              <a:t>의 출력을 토대로 최종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 제안</a:t>
            </a:r>
            <a:endParaRPr lang="en-US" altLang="ko-KR" sz="150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5" y="1699271"/>
            <a:ext cx="4042377" cy="148854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493240" y="1635853"/>
            <a:ext cx="1853967" cy="1021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098983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Faster R-CNN with FPN </a:t>
            </a:r>
            <a:r>
              <a:rPr lang="ko-KR" altLang="en-US" sz="1200" smtClean="0"/>
              <a:t>구조</a:t>
            </a:r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5253256" y="3520577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RPN </a:t>
            </a:r>
            <a:r>
              <a:rPr lang="ko-KR" altLang="en-US" sz="1200" smtClean="0"/>
              <a:t>작동 방식</a:t>
            </a:r>
            <a:endParaRPr lang="ko-KR" altLang="en-US" sz="1200"/>
          </a:p>
        </p:txBody>
      </p:sp>
      <p:pic>
        <p:nvPicPr>
          <p:cNvPr id="5124" name="Picture 4" descr="https://blog.kakaocdn.net/dn/shfXO/btqXLeuge7A/Ef0bNLZbmjvkDXysqlTMy0/im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6"/>
          <a:stretch/>
        </p:blipFill>
        <p:spPr bwMode="auto">
          <a:xfrm>
            <a:off x="4705982" y="1254089"/>
            <a:ext cx="3707931" cy="226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4066397" y="959660"/>
            <a:ext cx="16486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smtClean="0"/>
              <a:t>1. </a:t>
            </a:r>
            <a:r>
              <a:rPr lang="ko-KR" altLang="en-US" sz="1200" smtClean="0"/>
              <a:t>박스 내에 객체가 있는지 예측</a:t>
            </a:r>
            <a:endParaRPr lang="ko-KR" alt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5715000" y="959660"/>
            <a:ext cx="17176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/>
              <a:t>2</a:t>
            </a:r>
            <a:r>
              <a:rPr lang="en-US" altLang="ko-KR" sz="1200" smtClean="0"/>
              <a:t>. </a:t>
            </a:r>
            <a:r>
              <a:rPr lang="ko-KR" altLang="en-US" sz="1200" smtClean="0"/>
              <a:t>앵커를 실제 박스에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맞추기 위한 </a:t>
            </a:r>
            <a:r>
              <a:rPr lang="ko-KR" altLang="en-US" sz="1200" err="1" smtClean="0"/>
              <a:t>조정값</a:t>
            </a:r>
            <a:r>
              <a:rPr lang="ko-KR" altLang="en-US" sz="1200" smtClean="0"/>
              <a:t> 예측</a:t>
            </a:r>
            <a:endParaRPr lang="ko-KR" altLang="en-US" sz="1200"/>
          </a:p>
        </p:txBody>
      </p:sp>
      <p:sp>
        <p:nvSpPr>
          <p:cNvPr id="12" name="직사각형 11"/>
          <p:cNvSpPr/>
          <p:nvPr/>
        </p:nvSpPr>
        <p:spPr>
          <a:xfrm>
            <a:off x="122865" y="6643293"/>
            <a:ext cx="7058986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50" dirty="0">
                <a:solidFill>
                  <a:srgbClr val="222222"/>
                </a:solidFill>
                <a:latin typeface="Arial" panose="020B0604020202020204" pitchFamily="34" charset="0"/>
              </a:rPr>
              <a:t>Ren, </a:t>
            </a:r>
            <a:r>
              <a:rPr lang="en-US" altLang="ko-KR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Shaoqing</a:t>
            </a:r>
            <a:r>
              <a:rPr lang="en-US" altLang="ko-KR" sz="750" dirty="0">
                <a:solidFill>
                  <a:srgbClr val="222222"/>
                </a:solidFill>
                <a:latin typeface="Arial" panose="020B0604020202020204" pitchFamily="34" charset="0"/>
              </a:rPr>
              <a:t>, et al. "Faster r-</a:t>
            </a:r>
            <a:r>
              <a:rPr lang="en-US" altLang="ko-KR" sz="750" dirty="0" err="1">
                <a:solidFill>
                  <a:srgbClr val="222222"/>
                </a:solidFill>
                <a:latin typeface="Arial" panose="020B0604020202020204" pitchFamily="34" charset="0"/>
              </a:rPr>
              <a:t>cnn</a:t>
            </a:r>
            <a:r>
              <a:rPr lang="en-US" altLang="ko-KR" sz="750" dirty="0">
                <a:solidFill>
                  <a:srgbClr val="222222"/>
                </a:solidFill>
                <a:latin typeface="Arial" panose="020B0604020202020204" pitchFamily="34" charset="0"/>
              </a:rPr>
              <a:t>: Towards real-time object detection with region proposal networks." </a:t>
            </a:r>
            <a:r>
              <a:rPr lang="en-US" altLang="ko-KR" sz="75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750" dirty="0">
                <a:solidFill>
                  <a:srgbClr val="222222"/>
                </a:solidFill>
                <a:latin typeface="Arial" panose="020B0604020202020204" pitchFamily="34" charset="0"/>
              </a:rPr>
              <a:t> 28 (2015).</a:t>
            </a:r>
            <a:endParaRPr lang="ko-KR" altLang="en-US" sz="7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3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blog.kakaocdn.net/dn/bDGAzn/btrpwOPwKfx/amynKNWB5q60xkJQ46H8S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0" t="16206" r="371" b="14561"/>
          <a:stretch/>
        </p:blipFill>
        <p:spPr bwMode="auto">
          <a:xfrm>
            <a:off x="5276153" y="951543"/>
            <a:ext cx="3079969" cy="257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en-US" altLang="ko-KR" sz="2700" b="1" smtClean="0">
                <a:latin typeface="Times New Roman" panose="02020603050405020304" pitchFamily="18" charset="0"/>
              </a:rPr>
              <a:t>RPN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387442"/>
            <a:ext cx="8791426" cy="21335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앵커 </a:t>
            </a:r>
            <a:r>
              <a:rPr lang="ko-KR" altLang="en-US" sz="1500" err="1" smtClean="0"/>
              <a:t>생성자는</a:t>
            </a:r>
            <a:r>
              <a:rPr lang="ko-KR" altLang="en-US" sz="1500" smtClean="0"/>
              <a:t> 주어진 사이즈와 비율을 가지는 앵커들을 생성 </a:t>
            </a:r>
            <a:endParaRPr lang="en-US" altLang="ko-KR" sz="1500"/>
          </a:p>
          <a:p>
            <a:pPr lvl="1"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300" smtClean="0"/>
              <a:t> (</a:t>
            </a:r>
            <a:r>
              <a:rPr lang="en-US" altLang="ko-KR" sz="1300"/>
              <a:t>ex. size = 128, ratio = 1:2 </a:t>
            </a:r>
            <a:r>
              <a:rPr lang="en-US" altLang="ko-KR" sz="1300">
                <a:sym typeface="Wingdings" panose="05000000000000000000" pitchFamily="2" charset="2"/>
              </a:rPr>
              <a:t> </a:t>
            </a:r>
            <a:r>
              <a:rPr lang="en-US" altLang="ko-KR" sz="1300"/>
              <a:t> width = 90, height = 182, 128*128 = 16384, 90 * 182 == 16380)</a:t>
            </a:r>
            <a:endParaRPr lang="en-US" altLang="ko-KR" sz="13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/>
              <a:t>앵커는 </a:t>
            </a:r>
            <a:r>
              <a:rPr lang="en-US" altLang="ko-KR" sz="1500"/>
              <a:t>RPN head</a:t>
            </a:r>
            <a:r>
              <a:rPr lang="ko-KR" altLang="en-US" sz="1500"/>
              <a:t>의 출력을 기반으로 조절되어 이미지 내 객체의 </a:t>
            </a:r>
            <a:r>
              <a:rPr lang="ko-KR" altLang="en-US" sz="1500" err="1"/>
              <a:t>바운딩</a:t>
            </a:r>
            <a:r>
              <a:rPr lang="ko-KR" altLang="en-US" sz="1500"/>
              <a:t> 박스를 예측하는데 </a:t>
            </a:r>
            <a:r>
              <a:rPr lang="ko-KR" altLang="en-US" sz="1500" smtClean="0"/>
              <a:t>사용됨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생성된 앵커는 </a:t>
            </a:r>
            <a:r>
              <a:rPr lang="en-US" altLang="ko-KR" sz="1500" smtClean="0"/>
              <a:t>(0,0)</a:t>
            </a:r>
            <a:r>
              <a:rPr lang="ko-KR" altLang="en-US" sz="1500" smtClean="0"/>
              <a:t>을 기준으로 하여 </a:t>
            </a:r>
            <a:r>
              <a:rPr lang="en-US" altLang="ko-KR" sz="1500" smtClean="0"/>
              <a:t>(-width/2, -height/2, width/2, height/2) </a:t>
            </a:r>
            <a:r>
              <a:rPr lang="ko-KR" altLang="en-US" sz="1500" smtClean="0"/>
              <a:t>형태를 가지게 됨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err="1" smtClean="0"/>
              <a:t>피쳐</a:t>
            </a:r>
            <a:r>
              <a:rPr lang="ko-KR" altLang="en-US" sz="1500" smtClean="0"/>
              <a:t> 내 모든 위치에 가능한 모든 경우의 앵커가 존재하는 것으로 상정하여 각 위치에 따른 객체 존재 여부 판단 및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박스를 예측</a:t>
            </a:r>
            <a:endParaRPr lang="en-US" altLang="ko-KR" sz="1500" smtClean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3231837" y="3663572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Anchor Visualization</a:t>
            </a:r>
            <a:endParaRPr lang="ko-KR" altLang="en-US" sz="120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5083" t="14086" r="14650" b="15374"/>
          <a:stretch/>
        </p:blipFill>
        <p:spPr>
          <a:xfrm>
            <a:off x="1179430" y="951542"/>
            <a:ext cx="2612393" cy="262248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8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268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smtClean="0"/>
              <a:t>이미지 분류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5372"/>
            <a:ext cx="9144003" cy="420519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이미지 분류</a:t>
            </a:r>
            <a:r>
              <a:rPr lang="en-US" altLang="ko-KR"/>
              <a:t>(Classification)</a:t>
            </a:r>
            <a:r>
              <a:rPr lang="ko-KR" altLang="en-US"/>
              <a:t>는 주어진 이미지가 어떤 클래스에 속하는지 예측하는 문제</a:t>
            </a:r>
            <a:endParaRPr lang="en-US" altLang="ko-KR"/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이미지 분류를 위해서는 데이터셋</a:t>
            </a:r>
            <a:r>
              <a:rPr lang="en-US" altLang="ko-KR"/>
              <a:t>, </a:t>
            </a:r>
            <a:r>
              <a:rPr lang="ko-KR" altLang="en-US"/>
              <a:t>모델</a:t>
            </a:r>
            <a:r>
              <a:rPr lang="en-US" altLang="ko-KR"/>
              <a:t>, </a:t>
            </a:r>
            <a:r>
              <a:rPr lang="ko-KR" altLang="en-US"/>
              <a:t>그리고 라벨이 필요</a:t>
            </a:r>
            <a:endParaRPr lang="en-US" altLang="ko-KR"/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/>
              <a:t>이번 수업에서는 이미지 분류를 위한 벤치마크 데이터셋 </a:t>
            </a:r>
            <a:r>
              <a:rPr lang="en-US" altLang="ko-KR"/>
              <a:t>cifar10</a:t>
            </a:r>
            <a:r>
              <a:rPr lang="ko-KR" altLang="en-US"/>
              <a:t>을 사용하여 분류 모델을 학습하는 과정을 진행</a:t>
            </a:r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2253356" y="2882928"/>
            <a:ext cx="4637294" cy="2382824"/>
            <a:chOff x="2057403" y="3067966"/>
            <a:chExt cx="4637294" cy="238282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1F85493-E261-CC74-770F-7D382A10DCD3}"/>
                </a:ext>
              </a:extLst>
            </p:cNvPr>
            <p:cNvGrpSpPr/>
            <p:nvPr/>
          </p:nvGrpSpPr>
          <p:grpSpPr>
            <a:xfrm>
              <a:off x="4369053" y="3147970"/>
              <a:ext cx="1165861" cy="1592580"/>
              <a:chOff x="4170680" y="3119120"/>
              <a:chExt cx="1554481" cy="2123440"/>
            </a:xfrm>
          </p:grpSpPr>
          <p:sp>
            <p:nvSpPr>
              <p:cNvPr id="6" name="정육면체 5">
                <a:extLst>
                  <a:ext uri="{FF2B5EF4-FFF2-40B4-BE49-F238E27FC236}">
                    <a16:creationId xmlns:a16="http://schemas.microsoft.com/office/drawing/2014/main" id="{04CE4703-DAEE-8AF1-BCC4-72D2806CC540}"/>
                  </a:ext>
                </a:extLst>
              </p:cNvPr>
              <p:cNvSpPr/>
              <p:nvPr/>
            </p:nvSpPr>
            <p:spPr>
              <a:xfrm>
                <a:off x="4170680" y="3119120"/>
                <a:ext cx="862764" cy="2123440"/>
              </a:xfrm>
              <a:prstGeom prst="cube">
                <a:avLst>
                  <a:gd name="adj" fmla="val 78017"/>
                </a:avLst>
              </a:prstGeom>
              <a:solidFill>
                <a:schemeClr val="bg2">
                  <a:lumMod val="75000"/>
                </a:schemeClr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>
                  <a:latin typeface="+mn-ea"/>
                </a:endParaRPr>
              </a:p>
            </p:txBody>
          </p:sp>
          <p:sp>
            <p:nvSpPr>
              <p:cNvPr id="7" name="정육면체 6">
                <a:extLst>
                  <a:ext uri="{FF2B5EF4-FFF2-40B4-BE49-F238E27FC236}">
                    <a16:creationId xmlns:a16="http://schemas.microsoft.com/office/drawing/2014/main" id="{BBAB6011-AFB4-EB04-02F5-76938D461948}"/>
                  </a:ext>
                </a:extLst>
              </p:cNvPr>
              <p:cNvSpPr/>
              <p:nvPr/>
            </p:nvSpPr>
            <p:spPr>
              <a:xfrm>
                <a:off x="4480560" y="3225800"/>
                <a:ext cx="777240" cy="1910080"/>
              </a:xfrm>
              <a:prstGeom prst="cube">
                <a:avLst>
                  <a:gd name="adj" fmla="val 78017"/>
                </a:avLst>
              </a:prstGeom>
              <a:solidFill>
                <a:schemeClr val="bg2">
                  <a:lumMod val="75000"/>
                </a:schemeClr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>
                  <a:latin typeface="+mn-ea"/>
                </a:endParaRPr>
              </a:p>
            </p:txBody>
          </p:sp>
          <p:sp>
            <p:nvSpPr>
              <p:cNvPr id="8" name="정육면체 7">
                <a:extLst>
                  <a:ext uri="{FF2B5EF4-FFF2-40B4-BE49-F238E27FC236}">
                    <a16:creationId xmlns:a16="http://schemas.microsoft.com/office/drawing/2014/main" id="{45F7F1A1-536F-F8ED-5BFC-678372B3D292}"/>
                  </a:ext>
                </a:extLst>
              </p:cNvPr>
              <p:cNvSpPr/>
              <p:nvPr/>
            </p:nvSpPr>
            <p:spPr>
              <a:xfrm>
                <a:off x="4809924" y="3364322"/>
                <a:ext cx="696067" cy="1710597"/>
              </a:xfrm>
              <a:prstGeom prst="cube">
                <a:avLst>
                  <a:gd name="adj" fmla="val 78017"/>
                </a:avLst>
              </a:prstGeom>
              <a:solidFill>
                <a:schemeClr val="bg2">
                  <a:lumMod val="75000"/>
                </a:schemeClr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>
                  <a:latin typeface="+mn-ea"/>
                </a:endParaRPr>
              </a:p>
            </p:txBody>
          </p:sp>
          <p:sp>
            <p:nvSpPr>
              <p:cNvPr id="9" name="정육면체 8">
                <a:extLst>
                  <a:ext uri="{FF2B5EF4-FFF2-40B4-BE49-F238E27FC236}">
                    <a16:creationId xmlns:a16="http://schemas.microsoft.com/office/drawing/2014/main" id="{0FA5FA64-2153-4CE6-3294-BD2517A3C0F4}"/>
                  </a:ext>
                </a:extLst>
              </p:cNvPr>
              <p:cNvSpPr/>
              <p:nvPr/>
            </p:nvSpPr>
            <p:spPr>
              <a:xfrm>
                <a:off x="5119805" y="3516126"/>
                <a:ext cx="605356" cy="1487673"/>
              </a:xfrm>
              <a:prstGeom prst="cube">
                <a:avLst>
                  <a:gd name="adj" fmla="val 78017"/>
                </a:avLst>
              </a:prstGeom>
              <a:solidFill>
                <a:schemeClr val="bg2">
                  <a:lumMod val="75000"/>
                </a:schemeClr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>
                  <a:latin typeface="+mn-ea"/>
                </a:endParaRPr>
              </a:p>
            </p:txBody>
          </p:sp>
        </p:grpSp>
        <p:pic>
          <p:nvPicPr>
            <p:cNvPr id="1026" name="Picture 2" descr="a) A dog's picture from object classification dataset ImageNet; (b) a... |  Download Scientific Diagra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940" y="3067966"/>
              <a:ext cx="880607" cy="880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uild an AI Cat Chaser with Jetson TX1 and Caffe | NVIDIA Technical Blo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755" y="4096403"/>
              <a:ext cx="875919" cy="880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057403" y="3654287"/>
              <a:ext cx="768687" cy="300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351" smtClean="0">
                  <a:latin typeface="+mn-ea"/>
                </a:rPr>
                <a:t>개</a:t>
              </a:r>
              <a:endParaRPr lang="ko-KR" altLang="en-US" sz="1351"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57403" y="4660540"/>
              <a:ext cx="768687" cy="300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351" smtClean="0">
                  <a:latin typeface="+mn-ea"/>
                </a:rPr>
                <a:t>고양이</a:t>
              </a:r>
              <a:endParaRPr lang="ko-KR" altLang="en-US" sz="1351">
                <a:latin typeface="+mn-ea"/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 rot="1654734">
              <a:off x="3978007" y="3709193"/>
              <a:ext cx="244928" cy="189315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latin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92541" y="5150580"/>
              <a:ext cx="900019" cy="300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1" smtClean="0">
                  <a:latin typeface="+mn-ea"/>
                </a:rPr>
                <a:t>모델</a:t>
              </a:r>
              <a:endParaRPr lang="ko-KR" altLang="en-US" sz="1351">
                <a:latin typeface="+mn-ea"/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5681080" y="3878690"/>
              <a:ext cx="244928" cy="189315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latin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26010" y="3462314"/>
              <a:ext cx="768687" cy="71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51" u="sng" smtClean="0">
                  <a:latin typeface="+mn-ea"/>
                </a:rPr>
                <a:t>출력</a:t>
              </a:r>
              <a:endParaRPr lang="en-US" altLang="ko-KR" sz="1351" u="sng" smtClean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51" smtClean="0">
                  <a:latin typeface="+mn-ea"/>
                </a:rPr>
                <a:t>개</a:t>
              </a:r>
              <a:endParaRPr lang="ko-KR" altLang="en-US" sz="1351">
                <a:latin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9349" y="5150579"/>
              <a:ext cx="968727" cy="300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1" smtClean="0">
                  <a:latin typeface="+mn-ea"/>
                </a:rPr>
                <a:t>데이터셋</a:t>
              </a:r>
              <a:endParaRPr lang="ko-KR" altLang="en-US" sz="1351">
                <a:latin typeface="+mn-ea"/>
              </a:endParaRPr>
            </a:p>
          </p:txBody>
        </p:sp>
        <p:sp>
          <p:nvSpPr>
            <p:cNvPr id="18" name="왼쪽 대괄호 17"/>
            <p:cNvSpPr/>
            <p:nvPr/>
          </p:nvSpPr>
          <p:spPr>
            <a:xfrm rot="16200000">
              <a:off x="3304231" y="4489991"/>
              <a:ext cx="118965" cy="1216005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latin typeface="+mn-ea"/>
              </a:endParaRPr>
            </a:p>
          </p:txBody>
        </p:sp>
        <p:sp>
          <p:nvSpPr>
            <p:cNvPr id="22" name="왼쪽 대괄호 21"/>
            <p:cNvSpPr/>
            <p:nvPr/>
          </p:nvSpPr>
          <p:spPr>
            <a:xfrm rot="16200000">
              <a:off x="4883069" y="4489991"/>
              <a:ext cx="118965" cy="1216005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latin typeface="+mn-ea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6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en-US" altLang="ko-KR" sz="2700" b="1" smtClean="0">
                <a:latin typeface="Times New Roman" panose="02020603050405020304" pitchFamily="18" charset="0"/>
              </a:rPr>
              <a:t>RPN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043494"/>
            <a:ext cx="8791426" cy="24774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RPN</a:t>
            </a:r>
            <a:r>
              <a:rPr lang="ko-KR" altLang="en-US" sz="1500" smtClean="0"/>
              <a:t>의 헤드 부분에서는 앵커 내 객체 존재 여부 예측과 앵커의 크기의 조정을 위한 </a:t>
            </a:r>
            <a:r>
              <a:rPr lang="ko-KR" altLang="en-US" sz="1500" err="1" smtClean="0"/>
              <a:t>델타값</a:t>
            </a:r>
            <a:r>
              <a:rPr lang="ko-KR" altLang="en-US" sz="1500" smtClean="0"/>
              <a:t> 예측을 위해 </a:t>
            </a:r>
            <a:r>
              <a:rPr lang="en-US" altLang="ko-KR" sz="1500" smtClean="0"/>
              <a:t>2</a:t>
            </a:r>
            <a:r>
              <a:rPr lang="ko-KR" altLang="en-US" sz="1500" smtClean="0"/>
              <a:t>개의 </a:t>
            </a:r>
            <a:r>
              <a:rPr lang="en-US" altLang="ko-KR" sz="1500" smtClean="0"/>
              <a:t>1x1 </a:t>
            </a:r>
            <a:r>
              <a:rPr lang="en-US" altLang="ko-KR" sz="1500" err="1" smtClean="0"/>
              <a:t>Conv</a:t>
            </a:r>
            <a:r>
              <a:rPr lang="en-US" altLang="ko-KR" sz="1500" smtClean="0"/>
              <a:t> layer</a:t>
            </a:r>
            <a:r>
              <a:rPr lang="ko-KR" altLang="en-US" sz="1500" smtClean="0"/>
              <a:t>를 거침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실제 객체의 </a:t>
            </a:r>
            <a:r>
              <a:rPr lang="en-US" altLang="ko-KR" sz="1500" smtClean="0"/>
              <a:t>box</a:t>
            </a:r>
            <a:r>
              <a:rPr lang="ko-KR" altLang="en-US" sz="1500" smtClean="0"/>
              <a:t>와 앵커의 </a:t>
            </a:r>
            <a:r>
              <a:rPr lang="en-US" altLang="ko-KR" sz="1500" err="1" smtClean="0"/>
              <a:t>IoU</a:t>
            </a:r>
            <a:r>
              <a:rPr lang="ko-KR" altLang="en-US" sz="1500" smtClean="0"/>
              <a:t>가 </a:t>
            </a:r>
            <a:r>
              <a:rPr lang="en-US" altLang="ko-KR" sz="1500" smtClean="0"/>
              <a:t>70% </a:t>
            </a:r>
            <a:r>
              <a:rPr lang="ko-KR" altLang="en-US" sz="1500" smtClean="0"/>
              <a:t>이상인 경우 객체가 존재하는 것으로 판단하고</a:t>
            </a:r>
            <a:r>
              <a:rPr lang="en-US" altLang="ko-KR" sz="1500" smtClean="0"/>
              <a:t>, 30% </a:t>
            </a:r>
            <a:r>
              <a:rPr lang="ko-KR" altLang="en-US" sz="1500" smtClean="0"/>
              <a:t>이하인 경우 존재하지 않는 것으로 판단하며</a:t>
            </a:r>
            <a:r>
              <a:rPr lang="en-US" altLang="ko-KR" sz="1500"/>
              <a:t> </a:t>
            </a:r>
            <a:r>
              <a:rPr lang="ko-KR" altLang="en-US" sz="1500" smtClean="0"/>
              <a:t>그 외의 경우는 학습에서 배제함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Classification</a:t>
            </a:r>
            <a:r>
              <a:rPr lang="ko-KR" altLang="en-US" sz="1500" smtClean="0"/>
              <a:t>은 모든 앵커에 대해 앵커가 해당 좌표에 있을 때 영역 내 객체 존재 여부에 대한 예측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Bounding Box Regression</a:t>
            </a:r>
            <a:r>
              <a:rPr lang="ko-KR" altLang="en-US" sz="1500" smtClean="0"/>
              <a:t>은 좌표 별 앵커의 </a:t>
            </a:r>
            <a:r>
              <a:rPr lang="ko-KR" altLang="en-US" sz="1500" err="1" smtClean="0"/>
              <a:t>조정값을</a:t>
            </a:r>
            <a:r>
              <a:rPr lang="ko-KR" altLang="en-US" sz="1500" smtClean="0"/>
              <a:t> 예측하며 각각 </a:t>
            </a:r>
            <a:r>
              <a:rPr lang="en-US" altLang="ko-KR" sz="1500" smtClean="0"/>
              <a:t>(</a:t>
            </a:r>
            <a:r>
              <a:rPr lang="el-GR" altLang="ko-KR" sz="1500" smtClean="0"/>
              <a:t>Δ</a:t>
            </a:r>
            <a:r>
              <a:rPr lang="ko-KR" altLang="en-US" sz="1500" smtClean="0"/>
              <a:t>중심 </a:t>
            </a:r>
            <a:r>
              <a:rPr lang="en-US" altLang="ko-KR" sz="1500" smtClean="0"/>
              <a:t>x, </a:t>
            </a:r>
            <a:r>
              <a:rPr lang="el-GR" altLang="ko-KR" sz="1500"/>
              <a:t>Δ </a:t>
            </a:r>
            <a:r>
              <a:rPr lang="ko-KR" altLang="en-US" sz="1500" smtClean="0"/>
              <a:t>중심 </a:t>
            </a:r>
            <a:r>
              <a:rPr lang="en-US" altLang="ko-KR" sz="1500" smtClean="0"/>
              <a:t>y, </a:t>
            </a:r>
            <a:r>
              <a:rPr lang="el-GR" altLang="ko-KR" sz="1500"/>
              <a:t>Δ </a:t>
            </a:r>
            <a:r>
              <a:rPr lang="ko-KR" altLang="en-US" sz="1500" smtClean="0"/>
              <a:t>너비</a:t>
            </a:r>
            <a:r>
              <a:rPr lang="en-US" altLang="ko-KR" sz="1500" smtClean="0"/>
              <a:t>, </a:t>
            </a:r>
            <a:r>
              <a:rPr lang="el-GR" altLang="ko-KR" sz="1500"/>
              <a:t>Δ </a:t>
            </a:r>
            <a:r>
              <a:rPr lang="ko-KR" altLang="en-US" sz="1500" smtClean="0"/>
              <a:t>높이</a:t>
            </a:r>
            <a:r>
              <a:rPr lang="en-US" altLang="ko-KR" sz="1500" smtClean="0"/>
              <a:t>)</a:t>
            </a:r>
            <a:r>
              <a:rPr lang="ko-KR" altLang="en-US" sz="1500" smtClean="0"/>
              <a:t>에 해당함</a:t>
            </a:r>
            <a:endParaRPr lang="en-US" altLang="ko-KR" sz="1500" smtClean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418436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RPN head</a:t>
            </a:r>
            <a:endParaRPr lang="ko-KR" altLang="en-US" sz="1200">
              <a:latin typeface="+mn-ea"/>
            </a:endParaRPr>
          </a:p>
        </p:txBody>
      </p:sp>
      <p:pic>
        <p:nvPicPr>
          <p:cNvPr id="6146" name="Picture 2" descr="https://blog.kakaocdn.net/dn/K8uiL/btqXLfmm35d/CaYk9K8hMbJy3zrNl9cp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5" y="989848"/>
            <a:ext cx="5248273" cy="253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머신러닝에서의 IoU(Intersection over Union)란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96" y="1376741"/>
            <a:ext cx="3518803" cy="197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5927106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err="1" smtClean="0">
                <a:latin typeface="+mn-ea"/>
              </a:rPr>
              <a:t>IoU</a:t>
            </a:r>
            <a:r>
              <a:rPr lang="en-US" altLang="ko-KR" sz="1200" smtClean="0">
                <a:latin typeface="+mn-ea"/>
              </a:rPr>
              <a:t> equation</a:t>
            </a:r>
            <a:endParaRPr lang="ko-KR" altLang="en-US" sz="120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465" y="6585585"/>
            <a:ext cx="1218282" cy="1154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50" dirty="0"/>
              <a:t>https://yeomko.tistory.com/17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4465" y="6701001"/>
            <a:ext cx="1527662" cy="1154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50" dirty="0"/>
              <a:t>https://engineer-mole.tistory.com/209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8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en-US" altLang="ko-KR" sz="2700" b="1" smtClean="0">
                <a:latin typeface="Times New Roman" panose="02020603050405020304" pitchFamily="18" charset="0"/>
              </a:rPr>
              <a:t>RPN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465" y="1025194"/>
            <a:ext cx="8875076" cy="53245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82AAFF"/>
                </a:solidFill>
                <a:latin typeface="Consolas" panose="020B0609020204030204" pitchFamily="49" charset="0"/>
              </a:rPr>
              <a:t>decode_single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boxes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widths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heights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ctr_x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widths</a:t>
            </a: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ctr_y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heights</a:t>
            </a: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wy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ww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wh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weights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dx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wx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wy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ww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dh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wh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i="1" dirty="0">
                <a:solidFill>
                  <a:srgbClr val="4A4A4A"/>
                </a:solidFill>
                <a:latin typeface="Consolas" panose="020B0609020204030204" pitchFamily="49" charset="0"/>
              </a:rPr>
              <a:t># Prevent sending too large values into </a:t>
            </a:r>
            <a:r>
              <a:rPr lang="en-US" altLang="ko-KR" sz="1000" i="1" dirty="0" err="1">
                <a:solidFill>
                  <a:srgbClr val="4A4A4A"/>
                </a:solidFill>
                <a:latin typeface="Consolas" panose="020B0609020204030204" pitchFamily="49" charset="0"/>
              </a:rPr>
              <a:t>torch.exp</a:t>
            </a:r>
            <a:r>
              <a:rPr lang="en-US" altLang="ko-KR" sz="1000" i="1" dirty="0">
                <a:solidFill>
                  <a:srgbClr val="4A4A4A"/>
                </a:solidFill>
                <a:latin typeface="Consolas" panose="020B0609020204030204" pitchFamily="49" charset="0"/>
              </a:rPr>
              <a:t>()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clamp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bbox_xform_clip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dh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clamp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dh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bbox_xform_clip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dx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widths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ctr_x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heights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ctr_y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pred_w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widths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pred_h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dh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heights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i="1" dirty="0">
                <a:solidFill>
                  <a:srgbClr val="4A4A4A"/>
                </a:solidFill>
                <a:latin typeface="Consolas" panose="020B0609020204030204" pitchFamily="49" charset="0"/>
              </a:rPr>
              <a:t># Distance from center to box's corner.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c_to_c_h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pred_ctr_y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pred_h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c_to_c_w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pred_ctr_x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pred_w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pred_w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pred_boxes1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c_to_c_w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pred_boxes2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c_to_c_h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pred_boxes3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c_to_c_w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pred_boxes4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c_to_c_h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pred_boxes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pred_boxes1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pred_boxes2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pred_boxes3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pred_boxes4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dim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flatten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pred_boxes</a:t>
            </a:r>
            <a:endParaRPr lang="en-US" altLang="ko-KR" sz="1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오른쪽 대괄호 3"/>
          <p:cNvSpPr/>
          <p:nvPr/>
        </p:nvSpPr>
        <p:spPr>
          <a:xfrm>
            <a:off x="3330429" y="1694576"/>
            <a:ext cx="92279" cy="587230"/>
          </a:xfrm>
          <a:prstGeom prst="rightBracke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9820" y="1828800"/>
            <a:ext cx="3313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앵커의 박스 정보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7" name="오른쪽 대괄호 6"/>
          <p:cNvSpPr/>
          <p:nvPr/>
        </p:nvSpPr>
        <p:spPr>
          <a:xfrm>
            <a:off x="3311943" y="2491334"/>
            <a:ext cx="110765" cy="704871"/>
          </a:xfrm>
          <a:prstGeom prst="rightBracke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89820" y="2682186"/>
            <a:ext cx="3313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bg1"/>
                </a:solidFill>
              </a:rPr>
              <a:t>RPN</a:t>
            </a:r>
            <a:r>
              <a:rPr lang="ko-KR" altLang="en-US" sz="1500" smtClean="0">
                <a:solidFill>
                  <a:schemeClr val="bg1"/>
                </a:solidFill>
              </a:rPr>
              <a:t>으로부터 출력된 </a:t>
            </a:r>
            <a:r>
              <a:rPr lang="ko-KR" altLang="en-US" sz="1500" err="1" smtClean="0">
                <a:solidFill>
                  <a:schemeClr val="bg1"/>
                </a:solidFill>
              </a:rPr>
              <a:t>예측값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9" name="오른쪽 대괄호 8"/>
          <p:cNvSpPr/>
          <p:nvPr/>
        </p:nvSpPr>
        <p:spPr>
          <a:xfrm>
            <a:off x="4461239" y="3969151"/>
            <a:ext cx="110764" cy="544128"/>
          </a:xfrm>
          <a:prstGeom prst="rightBracke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3" y="4083750"/>
            <a:ext cx="3665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bg1"/>
                </a:solidFill>
              </a:rPr>
              <a:t>RPN</a:t>
            </a:r>
            <a:r>
              <a:rPr lang="ko-KR" altLang="en-US" sz="1500" smtClean="0">
                <a:solidFill>
                  <a:schemeClr val="bg1"/>
                </a:solidFill>
              </a:rPr>
              <a:t>으로부터의 값으로 예측 박스를 조정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12" name="오른쪽 대괄호 11"/>
          <p:cNvSpPr/>
          <p:nvPr/>
        </p:nvSpPr>
        <p:spPr>
          <a:xfrm>
            <a:off x="3367325" y="5403669"/>
            <a:ext cx="110764" cy="544128"/>
          </a:xfrm>
          <a:prstGeom prst="rightBracke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78088" y="5514150"/>
            <a:ext cx="52967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bg1"/>
                </a:solidFill>
              </a:rPr>
              <a:t>(</a:t>
            </a:r>
            <a:r>
              <a:rPr lang="en-US" altLang="ko-KR" sz="1500" err="1" smtClean="0">
                <a:solidFill>
                  <a:schemeClr val="bg1"/>
                </a:solidFill>
              </a:rPr>
              <a:t>center_x</a:t>
            </a:r>
            <a:r>
              <a:rPr lang="en-US" altLang="ko-KR" sz="1500" smtClean="0">
                <a:solidFill>
                  <a:schemeClr val="bg1"/>
                </a:solidFill>
              </a:rPr>
              <a:t>, </a:t>
            </a:r>
            <a:r>
              <a:rPr lang="en-US" altLang="ko-KR" sz="1500" err="1" smtClean="0">
                <a:solidFill>
                  <a:schemeClr val="bg1"/>
                </a:solidFill>
              </a:rPr>
              <a:t>center_y</a:t>
            </a:r>
            <a:r>
              <a:rPr lang="en-US" altLang="ko-KR" sz="1500" smtClean="0">
                <a:solidFill>
                  <a:schemeClr val="bg1"/>
                </a:solidFill>
              </a:rPr>
              <a:t> , w, h) </a:t>
            </a:r>
            <a:r>
              <a:rPr lang="en-US" altLang="ko-KR" sz="1500" smtClean="0">
                <a:solidFill>
                  <a:schemeClr val="bg1"/>
                </a:solidFill>
                <a:sym typeface="Wingdings" panose="05000000000000000000" pitchFamily="2" charset="2"/>
              </a:rPr>
              <a:t> (</a:t>
            </a:r>
            <a:r>
              <a:rPr lang="en-US" altLang="ko-KR" sz="1500" err="1" smtClean="0">
                <a:solidFill>
                  <a:schemeClr val="bg1"/>
                </a:solidFill>
                <a:sym typeface="Wingdings" panose="05000000000000000000" pitchFamily="2" charset="2"/>
              </a:rPr>
              <a:t>x_min</a:t>
            </a:r>
            <a:r>
              <a:rPr lang="en-US" altLang="ko-KR" sz="1500" smtClean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500" err="1" smtClean="0">
                <a:solidFill>
                  <a:schemeClr val="bg1"/>
                </a:solidFill>
                <a:sym typeface="Wingdings" panose="05000000000000000000" pitchFamily="2" charset="2"/>
              </a:rPr>
              <a:t>y_min</a:t>
            </a:r>
            <a:r>
              <a:rPr lang="en-US" altLang="ko-KR" sz="1500" smtClean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500" err="1" smtClean="0">
                <a:solidFill>
                  <a:schemeClr val="bg1"/>
                </a:solidFill>
                <a:sym typeface="Wingdings" panose="05000000000000000000" pitchFamily="2" charset="2"/>
              </a:rPr>
              <a:t>x_max</a:t>
            </a:r>
            <a:r>
              <a:rPr lang="en-US" altLang="ko-KR" sz="1500" smtClean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500" err="1" smtClean="0">
                <a:solidFill>
                  <a:schemeClr val="bg1"/>
                </a:solidFill>
                <a:sym typeface="Wingdings" panose="05000000000000000000" pitchFamily="2" charset="2"/>
              </a:rPr>
              <a:t>y_max</a:t>
            </a:r>
            <a:r>
              <a:rPr lang="en-US" altLang="ko-KR" sz="150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0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en-US" altLang="ko-KR" sz="2700" b="1" err="1" smtClean="0">
                <a:latin typeface="Times New Roman" panose="02020603050405020304" pitchFamily="18" charset="0"/>
              </a:rPr>
              <a:t>RoI</a:t>
            </a:r>
            <a:r>
              <a:rPr lang="en-US" altLang="ko-KR" sz="2700" b="1" smtClean="0">
                <a:latin typeface="Times New Roman" panose="02020603050405020304" pitchFamily="18" charset="0"/>
              </a:rPr>
              <a:t> </a:t>
            </a:r>
            <a:r>
              <a:rPr lang="ko-KR" altLang="en-US" sz="2700" b="1" smtClean="0">
                <a:latin typeface="Times New Roman" panose="02020603050405020304" pitchFamily="18" charset="0"/>
              </a:rPr>
              <a:t>헤드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043494"/>
            <a:ext cx="8791426" cy="24774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dirty="0" err="1" smtClean="0"/>
              <a:t>RoI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헤드에서는 </a:t>
            </a:r>
            <a:r>
              <a:rPr lang="en-US" altLang="ko-KR" sz="1500" dirty="0" err="1" smtClean="0"/>
              <a:t>RoI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풀링과</a:t>
            </a:r>
            <a:r>
              <a:rPr lang="ko-KR" altLang="en-US" sz="1500" dirty="0" smtClean="0"/>
              <a:t> 클래스 분류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박스 추정을 진행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dirty="0" err="1" smtClean="0"/>
              <a:t>RoI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풀링</a:t>
            </a:r>
            <a:r>
              <a:rPr lang="ko-KR" altLang="en-US" sz="1500" dirty="0" err="1" smtClean="0"/>
              <a:t>은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RPN</a:t>
            </a:r>
            <a:r>
              <a:rPr lang="ko-KR" altLang="en-US" sz="1500" dirty="0" smtClean="0"/>
              <a:t>에서 출력된 바운딩 박스로 </a:t>
            </a:r>
            <a:r>
              <a:rPr lang="ko-KR" altLang="en-US" sz="1500" dirty="0" err="1" smtClean="0"/>
              <a:t>피쳐맵에서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객체들이</a:t>
            </a:r>
            <a:r>
              <a:rPr lang="ko-KR" altLang="en-US" sz="1500" dirty="0" smtClean="0"/>
              <a:t> </a:t>
            </a:r>
            <a:r>
              <a:rPr lang="ko-KR" altLang="en-US" sz="1500" dirty="0" smtClean="0"/>
              <a:t>존재하는 영역을 </a:t>
            </a:r>
            <a:r>
              <a:rPr lang="ko-KR" altLang="en-US" sz="1500" dirty="0" smtClean="0"/>
              <a:t>추출하고 동일한 </a:t>
            </a:r>
            <a:r>
              <a:rPr lang="ko-KR" altLang="en-US" sz="1500" dirty="0" smtClean="0"/>
              <a:t>크기의 </a:t>
            </a:r>
            <a:r>
              <a:rPr lang="ko-KR" altLang="en-US" sz="1500" dirty="0" err="1" smtClean="0"/>
              <a:t>피쳐맵으로</a:t>
            </a:r>
            <a:r>
              <a:rPr lang="ko-KR" altLang="en-US" sz="1500" dirty="0" smtClean="0"/>
              <a:t> 변형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dirty="0" smtClean="0"/>
              <a:t>FPN</a:t>
            </a:r>
            <a:r>
              <a:rPr lang="ko-KR" altLang="en-US" sz="1500" dirty="0" smtClean="0"/>
              <a:t>을 사용하는 경우 </a:t>
            </a:r>
            <a:r>
              <a:rPr lang="en-US" altLang="ko-KR" sz="1500" dirty="0" smtClean="0"/>
              <a:t>Multi Scale </a:t>
            </a:r>
            <a:r>
              <a:rPr lang="en-US" altLang="ko-KR" sz="1500" dirty="0" err="1" smtClean="0"/>
              <a:t>RoI</a:t>
            </a:r>
            <a:r>
              <a:rPr lang="en-US" altLang="ko-KR" sz="1500" dirty="0" smtClean="0"/>
              <a:t> Align</a:t>
            </a:r>
            <a:r>
              <a:rPr lang="ko-KR" altLang="en-US" sz="1500" dirty="0"/>
              <a:t> </a:t>
            </a:r>
            <a:r>
              <a:rPr lang="en-US" altLang="ko-KR" sz="1500" dirty="0" smtClean="0"/>
              <a:t>Pooling</a:t>
            </a:r>
            <a:r>
              <a:rPr lang="ko-KR" altLang="en-US" sz="1500" dirty="0" smtClean="0"/>
              <a:t>을 통해 </a:t>
            </a:r>
            <a:r>
              <a:rPr lang="ko-KR" altLang="en-US" sz="1500" dirty="0" err="1" smtClean="0"/>
              <a:t>백본의</a:t>
            </a:r>
            <a:r>
              <a:rPr lang="ko-KR" altLang="en-US" sz="1500" dirty="0" smtClean="0"/>
              <a:t> 각 레이어에서 나온 </a:t>
            </a:r>
            <a:r>
              <a:rPr lang="ko-KR" altLang="en-US" sz="1500" dirty="0" smtClean="0"/>
              <a:t>서로 다른 크기의 </a:t>
            </a:r>
            <a:r>
              <a:rPr lang="ko-KR" altLang="en-US" sz="1500" dirty="0" err="1" smtClean="0"/>
              <a:t>피쳐들</a:t>
            </a:r>
            <a:r>
              <a:rPr lang="ko-KR" altLang="en-US" sz="1500" dirty="0" smtClean="0"/>
              <a:t> </a:t>
            </a:r>
            <a:r>
              <a:rPr lang="ko-KR" altLang="en-US" sz="1500" dirty="0" smtClean="0"/>
              <a:t>개별로 </a:t>
            </a:r>
            <a:r>
              <a:rPr lang="en-US" altLang="ko-KR" sz="1500" dirty="0" err="1" smtClean="0"/>
              <a:t>RoI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풀링을</a:t>
            </a:r>
            <a:r>
              <a:rPr lang="ko-KR" altLang="en-US" sz="1500" dirty="0" smtClean="0"/>
              <a:t> 진행해 결합</a:t>
            </a:r>
            <a:endParaRPr lang="en-US" altLang="ko-KR" sz="1500" dirty="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dirty="0" err="1" smtClean="0"/>
              <a:t>RoI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풀링으로</a:t>
            </a:r>
            <a:r>
              <a:rPr lang="ko-KR" altLang="en-US" sz="1500" dirty="0" smtClean="0"/>
              <a:t> 나온 </a:t>
            </a:r>
            <a:r>
              <a:rPr lang="ko-KR" altLang="en-US" sz="1500" dirty="0" err="1" smtClean="0"/>
              <a:t>피쳐로</a:t>
            </a:r>
            <a:r>
              <a:rPr lang="ko-KR" altLang="en-US" sz="1500" dirty="0" smtClean="0"/>
              <a:t> 객체의 </a:t>
            </a:r>
            <a:r>
              <a:rPr lang="ko-KR" altLang="en-US" sz="1500" dirty="0" smtClean="0"/>
              <a:t>클래스 예측과 박스 예측을 </a:t>
            </a:r>
            <a:r>
              <a:rPr lang="ko-KR" altLang="en-US" sz="1500" dirty="0" smtClean="0"/>
              <a:t>진행 후 </a:t>
            </a:r>
            <a:r>
              <a:rPr lang="ko-KR" altLang="en-US" sz="1500" dirty="0" smtClean="0"/>
              <a:t>최종 출력 생성</a:t>
            </a:r>
            <a:endParaRPr lang="en-US" altLang="ko-KR" sz="15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34" y="1447601"/>
            <a:ext cx="4042377" cy="14885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4792" y="2281805"/>
            <a:ext cx="1853967" cy="773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302801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Faster R-CNN with FPN </a:t>
            </a:r>
            <a:r>
              <a:rPr lang="ko-KR" altLang="en-US" sz="1200" smtClean="0">
                <a:latin typeface="+mn-ea"/>
              </a:rPr>
              <a:t>구조</a:t>
            </a:r>
            <a:endParaRPr lang="ko-KR" altLang="en-US" sz="12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5563257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err="1" smtClean="0">
                <a:latin typeface="+mn-ea"/>
              </a:rPr>
              <a:t>RoI</a:t>
            </a:r>
            <a:r>
              <a:rPr lang="en-US" altLang="ko-KR" sz="1200" smtClean="0">
                <a:latin typeface="+mn-ea"/>
              </a:rPr>
              <a:t> Pooling</a:t>
            </a:r>
            <a:endParaRPr lang="ko-KR" altLang="en-US" sz="1200">
              <a:latin typeface="+mn-ea"/>
            </a:endParaRPr>
          </a:p>
        </p:txBody>
      </p:sp>
      <p:pic>
        <p:nvPicPr>
          <p:cNvPr id="1026" name="Picture 2" descr="https://production-media.paperswithcode.com/methods/1_YZMAa60ycjCzLn5T_HkXg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51" y="1099742"/>
            <a:ext cx="4075190" cy="24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8115" y="6623158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https://paperswithcode.com/method/roi-pooling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28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en-US" altLang="ko-KR" sz="2700" b="1" err="1" smtClean="0">
                <a:latin typeface="Times New Roman" panose="02020603050405020304" pitchFamily="18" charset="0"/>
              </a:rPr>
              <a:t>RoI</a:t>
            </a:r>
            <a:r>
              <a:rPr lang="en-US" altLang="ko-KR" sz="2700" b="1" smtClean="0">
                <a:latin typeface="Times New Roman" panose="02020603050405020304" pitchFamily="18" charset="0"/>
              </a:rPr>
              <a:t> </a:t>
            </a:r>
            <a:r>
              <a:rPr lang="ko-KR" altLang="en-US" sz="2700" smtClean="0"/>
              <a:t>헤드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465" y="1076629"/>
            <a:ext cx="887507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collections </a:t>
            </a:r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OrderedDict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ops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MultiScaleRoIAlign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FF5370"/>
                </a:solidFill>
                <a:latin typeface="Consolas" panose="020B0609020204030204" pitchFamily="49" charset="0"/>
              </a:rPr>
              <a:t>featmap_names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'],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                       </a:t>
            </a:r>
            <a:r>
              <a:rPr lang="en-US" altLang="ko-KR" sz="1200" err="1">
                <a:solidFill>
                  <a:srgbClr val="FF5370"/>
                </a:solidFill>
                <a:latin typeface="Consolas" panose="020B0609020204030204" pitchFamily="49" charset="0"/>
              </a:rPr>
              <a:t>output_size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                       </a:t>
            </a:r>
            <a:r>
              <a:rPr lang="en-US" altLang="ko-KR" sz="1200" err="1">
                <a:solidFill>
                  <a:srgbClr val="FF5370"/>
                </a:solidFill>
                <a:latin typeface="Consolas" panose="020B0609020204030204" pitchFamily="49" charset="0"/>
              </a:rPr>
              <a:t>sampling_ratio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OrderedDict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']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rand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']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rand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boxes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rand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:]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[:,: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image_sizes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)]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output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],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image_sizes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],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]).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</a:t>
            </a:r>
          </a:p>
          <a:p>
            <a: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([[ 74.1230, 3.4544, 239.8461, 56.5513], </a:t>
            </a:r>
            <a:endParaRPr lang="en-US" altLang="ko-KR" sz="12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  <a:t>       [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158.5189, 1.4989, 209.6410, 59.2358], </a:t>
            </a:r>
            <a:endParaRPr lang="en-US" altLang="ko-KR" sz="12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  <a:t>       [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214.2066, 255.4947, 291.0054, 293.6557]]) </a:t>
            </a:r>
            <a:endParaRPr lang="en-US" altLang="ko-KR" sz="12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torch.Size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([3, 256, 7, 7]) </a:t>
            </a:r>
            <a:endParaRPr lang="en-US" altLang="ko-KR" sz="12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torch.Size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([3, 12544])</a:t>
            </a:r>
            <a:endParaRPr lang="en-US" altLang="ko-KR" sz="12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오른쪽 대괄호 4"/>
          <p:cNvSpPr/>
          <p:nvPr/>
        </p:nvSpPr>
        <p:spPr>
          <a:xfrm>
            <a:off x="5956183" y="1824417"/>
            <a:ext cx="92279" cy="587230"/>
          </a:xfrm>
          <a:prstGeom prst="rightBracke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574" y="1958641"/>
            <a:ext cx="3313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err="1" smtClean="0">
                <a:solidFill>
                  <a:schemeClr val="bg1"/>
                </a:solidFill>
              </a:rPr>
              <a:t>파라미터</a:t>
            </a:r>
            <a:r>
              <a:rPr lang="ko-KR" altLang="en-US" sz="1500" smtClean="0">
                <a:solidFill>
                  <a:schemeClr val="bg1"/>
                </a:solidFill>
              </a:rPr>
              <a:t> 설정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7" name="오른쪽 대괄호 6"/>
          <p:cNvSpPr/>
          <p:nvPr/>
        </p:nvSpPr>
        <p:spPr>
          <a:xfrm>
            <a:off x="2969703" y="2606411"/>
            <a:ext cx="92279" cy="323165"/>
          </a:xfrm>
          <a:prstGeom prst="rightBracke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61982" y="2606411"/>
            <a:ext cx="3313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서로 다른 크기의 </a:t>
            </a:r>
            <a:r>
              <a:rPr lang="ko-KR" altLang="en-US" sz="1500" err="1" smtClean="0">
                <a:solidFill>
                  <a:schemeClr val="bg1"/>
                </a:solidFill>
              </a:rPr>
              <a:t>피쳐</a:t>
            </a:r>
            <a:r>
              <a:rPr lang="ko-KR" altLang="en-US" sz="1500" smtClean="0">
                <a:solidFill>
                  <a:schemeClr val="bg1"/>
                </a:solidFill>
              </a:rPr>
              <a:t> 입력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9" name="오른쪽 대괄호 8"/>
          <p:cNvSpPr/>
          <p:nvPr/>
        </p:nvSpPr>
        <p:spPr>
          <a:xfrm>
            <a:off x="2969703" y="2962757"/>
            <a:ext cx="92279" cy="323165"/>
          </a:xfrm>
          <a:prstGeom prst="rightBracke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61982" y="2962757"/>
            <a:ext cx="3313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랜덤 박스 생성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11" name="오른쪽 대괄호 10"/>
          <p:cNvSpPr/>
          <p:nvPr/>
        </p:nvSpPr>
        <p:spPr>
          <a:xfrm>
            <a:off x="3523376" y="3480686"/>
            <a:ext cx="92279" cy="323165"/>
          </a:xfrm>
          <a:prstGeom prst="rightBracke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15655" y="3480686"/>
            <a:ext cx="3313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chemeClr val="bg1"/>
                </a:solidFill>
              </a:rPr>
              <a:t>모델에 입력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4465" y="6692407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https://pytorch.org/vision/main/generated/torchvision.ops.MultiScaleRoIAlign.html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43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5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손실 함수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134465" y="1007280"/>
            <a:ext cx="8875081" cy="311171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4269528"/>
            <a:ext cx="8875076" cy="17810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Pytorch</a:t>
            </a:r>
            <a:r>
              <a:rPr lang="en-US" altLang="ko-KR" sz="1500" smtClean="0"/>
              <a:t> </a:t>
            </a:r>
            <a:r>
              <a:rPr lang="ko-KR" altLang="en-US" sz="1500" smtClean="0"/>
              <a:t>모델 중 객체 탐지 모델들은 학습 중 </a:t>
            </a:r>
            <a:r>
              <a:rPr lang="en-US" altLang="ko-KR" sz="1500" smtClean="0"/>
              <a:t>loss</a:t>
            </a:r>
            <a:r>
              <a:rPr lang="ko-KR" altLang="en-US" sz="1500" smtClean="0"/>
              <a:t>를 계산하는 부분이 모델 내에 존재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모델에 이미지만을 넣으면 </a:t>
            </a:r>
            <a:r>
              <a:rPr lang="en-US" altLang="ko-KR" sz="1500" smtClean="0"/>
              <a:t>prediction</a:t>
            </a:r>
            <a:r>
              <a:rPr lang="ko-KR" altLang="en-US" sz="1500" smtClean="0"/>
              <a:t>을 출력</a:t>
            </a:r>
            <a:r>
              <a:rPr lang="en-US" altLang="ko-KR" sz="1500" smtClean="0"/>
              <a:t>, </a:t>
            </a:r>
            <a:r>
              <a:rPr lang="ko-KR" altLang="en-US" sz="1500" smtClean="0"/>
              <a:t>이미지와 </a:t>
            </a:r>
            <a:r>
              <a:rPr lang="ko-KR" altLang="en-US" sz="1500" err="1" smtClean="0"/>
              <a:t>정답값을</a:t>
            </a:r>
            <a:r>
              <a:rPr lang="ko-KR" altLang="en-US" sz="1500" smtClean="0"/>
              <a:t> 입력하면 학습 후 </a:t>
            </a:r>
            <a:r>
              <a:rPr lang="en-US" altLang="ko-KR" sz="1500" smtClean="0"/>
              <a:t>loss </a:t>
            </a:r>
            <a:r>
              <a:rPr lang="ko-KR" altLang="en-US" sz="1500" smtClean="0"/>
              <a:t>값을 출력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Faster RCNN </a:t>
            </a:r>
            <a:r>
              <a:rPr lang="ko-KR" altLang="en-US" sz="1500" smtClean="0"/>
              <a:t>모델에는 </a:t>
            </a:r>
            <a:r>
              <a:rPr lang="en-US" altLang="ko-KR" sz="1500" err="1" smtClean="0"/>
              <a:t>loss_classifier</a:t>
            </a:r>
            <a:r>
              <a:rPr lang="en-US" altLang="ko-KR" sz="1500" smtClean="0"/>
              <a:t>, </a:t>
            </a:r>
            <a:r>
              <a:rPr lang="en-US" altLang="ko-KR" sz="1500" err="1" smtClean="0"/>
              <a:t>loss_box_reg</a:t>
            </a:r>
            <a:r>
              <a:rPr lang="en-US" altLang="ko-KR" sz="1500" smtClean="0"/>
              <a:t>, </a:t>
            </a:r>
            <a:r>
              <a:rPr lang="en-US" altLang="ko-KR" sz="1500" err="1" smtClean="0"/>
              <a:t>loss_objectness</a:t>
            </a:r>
            <a:r>
              <a:rPr lang="en-US" altLang="ko-KR" sz="1500" smtClean="0"/>
              <a:t>, </a:t>
            </a:r>
            <a:r>
              <a:rPr lang="en-US" altLang="ko-KR" sz="1500" err="1" smtClean="0"/>
              <a:t>loss_rpn_box_reg</a:t>
            </a:r>
            <a:r>
              <a:rPr lang="en-US" altLang="ko-KR" sz="1500" smtClean="0"/>
              <a:t> </a:t>
            </a:r>
            <a:r>
              <a:rPr lang="ko-KR" altLang="en-US" sz="1500" smtClean="0"/>
              <a:t>의 총 </a:t>
            </a:r>
            <a:r>
              <a:rPr lang="en-US" altLang="ko-KR" sz="1500" smtClean="0"/>
              <a:t>4</a:t>
            </a:r>
            <a:r>
              <a:rPr lang="ko-KR" altLang="en-US" sz="1500" smtClean="0"/>
              <a:t>개의 </a:t>
            </a:r>
            <a:r>
              <a:rPr lang="en-US" altLang="ko-KR" sz="1500" smtClean="0"/>
              <a:t>loss</a:t>
            </a:r>
            <a:r>
              <a:rPr lang="ko-KR" altLang="en-US" sz="1500" smtClean="0"/>
              <a:t>가 존재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이중 </a:t>
            </a:r>
            <a:r>
              <a:rPr lang="en-US" altLang="ko-KR" sz="1500" err="1" smtClean="0"/>
              <a:t>loss_objectness</a:t>
            </a:r>
            <a:r>
              <a:rPr lang="en-US" altLang="ko-KR" sz="1500" smtClean="0"/>
              <a:t>, </a:t>
            </a:r>
            <a:r>
              <a:rPr lang="en-US" altLang="ko-KR" sz="1500" err="1" smtClean="0"/>
              <a:t>loss_rpn_box_reg</a:t>
            </a:r>
            <a:r>
              <a:rPr lang="ko-KR" altLang="en-US" sz="1500" smtClean="0"/>
              <a:t>는 </a:t>
            </a:r>
            <a:r>
              <a:rPr lang="en-US" altLang="ko-KR" sz="1500" smtClean="0"/>
              <a:t>RPN</a:t>
            </a:r>
            <a:r>
              <a:rPr lang="ko-KR" altLang="en-US" sz="1500" smtClean="0"/>
              <a:t>에서 계산되고</a:t>
            </a:r>
            <a:r>
              <a:rPr lang="en-US" altLang="ko-KR" sz="1500" smtClean="0"/>
              <a:t>, </a:t>
            </a:r>
            <a:r>
              <a:rPr lang="en-US" altLang="ko-KR" sz="1500" err="1" smtClean="0"/>
              <a:t>loss_classifier</a:t>
            </a:r>
            <a:r>
              <a:rPr lang="en-US" altLang="ko-KR" sz="1500" smtClean="0"/>
              <a:t>, </a:t>
            </a:r>
            <a:r>
              <a:rPr lang="en-US" altLang="ko-KR" sz="1500" err="1" smtClean="0"/>
              <a:t>loss_box_reg</a:t>
            </a:r>
            <a:r>
              <a:rPr lang="ko-KR" altLang="en-US" sz="1500" smtClean="0"/>
              <a:t>는 </a:t>
            </a:r>
            <a:r>
              <a:rPr lang="en-US" altLang="ko-KR" sz="1500" err="1" smtClean="0"/>
              <a:t>RoI</a:t>
            </a:r>
            <a:r>
              <a:rPr lang="ko-KR" altLang="en-US" sz="1500"/>
              <a:t> </a:t>
            </a:r>
            <a:r>
              <a:rPr lang="en-US" altLang="ko-KR" sz="1500" smtClean="0"/>
              <a:t>head</a:t>
            </a:r>
            <a:r>
              <a:rPr lang="ko-KR" altLang="en-US" sz="1500" smtClean="0"/>
              <a:t>에서 계산</a:t>
            </a:r>
            <a:endParaRPr lang="en-US" altLang="ko-KR" sz="1500"/>
          </a:p>
        </p:txBody>
      </p:sp>
      <p:sp>
        <p:nvSpPr>
          <p:cNvPr id="3" name="직사각형 2"/>
          <p:cNvSpPr/>
          <p:nvPr/>
        </p:nvSpPr>
        <p:spPr>
          <a:xfrm>
            <a:off x="154617" y="1007280"/>
            <a:ext cx="88750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dataset </a:t>
            </a:r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coco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./data/</a:t>
            </a:r>
            <a:r>
              <a:rPr lang="en-US" altLang="ko-KR" sz="1200" err="1">
                <a:solidFill>
                  <a:srgbClr val="C3E88D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transform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Compose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PILToTensor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   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ConvertImageDtype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)])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trainset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target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trainset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sample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unsqueeze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target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fasterrcnn_resnet50_fpn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losses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r>
              <a:rPr lang="en-US" altLang="ko-KR" sz="120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smtClean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smtClean="0">
                <a:solidFill>
                  <a:srgbClr val="B2CCD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 smtClean="0">
                <a:solidFill>
                  <a:srgbClr val="EEFFFF"/>
                </a:solidFill>
                <a:latin typeface="Consolas" panose="020B0609020204030204" pitchFamily="49" charset="0"/>
              </a:rPr>
              <a:t>losses</a:t>
            </a:r>
            <a:r>
              <a:rPr lang="en-US" altLang="ko-KR" sz="120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 smtClean="0">
                <a:solidFill>
                  <a:srgbClr val="EEFFFF"/>
                </a:solidFill>
                <a:latin typeface="Consolas" panose="020B0609020204030204" pitchFamily="49" charset="0"/>
              </a:rPr>
              <a:t>keys</a:t>
            </a:r>
            <a:r>
              <a:rPr lang="en-US" altLang="ko-KR" sz="1200" smtClean="0">
                <a:solidFill>
                  <a:srgbClr val="89DDFF"/>
                </a:solidFill>
                <a:latin typeface="Consolas" panose="020B0609020204030204" pitchFamily="49" charset="0"/>
              </a:rPr>
              <a:t>()))</a:t>
            </a:r>
            <a:endParaRPr lang="en-US" altLang="ko-KR" sz="12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err="1">
                <a:solidFill>
                  <a:srgbClr val="C3E88D"/>
                </a:solidFill>
                <a:latin typeface="Consolas" panose="020B0609020204030204" pitchFamily="49" charset="0"/>
              </a:rPr>
              <a:t>loss_classifier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err="1">
                <a:solidFill>
                  <a:srgbClr val="C3E88D"/>
                </a:solidFill>
                <a:latin typeface="Consolas" panose="020B0609020204030204" pitchFamily="49" charset="0"/>
              </a:rPr>
              <a:t>loss_box_reg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err="1">
                <a:solidFill>
                  <a:srgbClr val="C3E88D"/>
                </a:solidFill>
                <a:latin typeface="Consolas" panose="020B0609020204030204" pitchFamily="49" charset="0"/>
              </a:rPr>
              <a:t>loss_objectness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err="1">
                <a:solidFill>
                  <a:srgbClr val="C3E88D"/>
                </a:solidFill>
                <a:latin typeface="Consolas" panose="020B0609020204030204" pitchFamily="49" charset="0"/>
              </a:rPr>
              <a:t>loss_rpn_box_reg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']</a:t>
            </a:r>
            <a:endParaRPr lang="en-US" altLang="ko-KR" sz="12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44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손실 함수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4" y="1145923"/>
            <a:ext cx="4219421" cy="4205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RPN</a:t>
            </a:r>
            <a:r>
              <a:rPr lang="ko-KR" altLang="en-US" sz="1500" smtClean="0"/>
              <a:t>에서는 </a:t>
            </a:r>
            <a:r>
              <a:rPr lang="en-US" altLang="ko-KR" sz="1500" err="1" smtClean="0"/>
              <a:t>loss_objectness</a:t>
            </a:r>
            <a:r>
              <a:rPr lang="ko-KR" altLang="en-US" sz="1500" smtClean="0"/>
              <a:t>와 </a:t>
            </a:r>
            <a:r>
              <a:rPr lang="en-US" altLang="ko-KR" sz="1500" err="1" smtClean="0"/>
              <a:t>loss_rpn_box_reg</a:t>
            </a:r>
            <a:r>
              <a:rPr lang="en-US" altLang="ko-KR" sz="1500" smtClean="0"/>
              <a:t> </a:t>
            </a:r>
            <a:r>
              <a:rPr lang="ko-KR" altLang="en-US" sz="1500" smtClean="0"/>
              <a:t>가 계산됨 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RPN</a:t>
            </a:r>
            <a:r>
              <a:rPr lang="ko-KR" altLang="en-US" sz="1500" smtClean="0"/>
              <a:t>에서는 객체가 존재하는 위치에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박스를 칠 수 있도록 함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loss_objectness</a:t>
            </a:r>
            <a:r>
              <a:rPr lang="ko-KR" altLang="en-US" sz="1500" smtClean="0"/>
              <a:t>는 </a:t>
            </a:r>
            <a:r>
              <a:rPr lang="en-US" altLang="ko-KR" sz="1500" smtClean="0"/>
              <a:t>RPN</a:t>
            </a:r>
            <a:r>
              <a:rPr lang="ko-KR" altLang="en-US" sz="1500" smtClean="0"/>
              <a:t>이 생성한 박스 위치에 실제 객체 존재 여부 결과에 대한 </a:t>
            </a:r>
            <a:r>
              <a:rPr lang="en-US" altLang="ko-KR" sz="1500" smtClean="0"/>
              <a:t>loss</a:t>
            </a:r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/>
              <a:t>loss_objectness</a:t>
            </a:r>
            <a:r>
              <a:rPr lang="ko-KR" altLang="en-US" sz="1500"/>
              <a:t>는 </a:t>
            </a:r>
            <a:r>
              <a:rPr lang="en-US" altLang="ko-KR" sz="1500"/>
              <a:t>Binary Cross Entropy</a:t>
            </a:r>
            <a:r>
              <a:rPr lang="ko-KR" altLang="en-US" sz="1500"/>
              <a:t>를 이용해 </a:t>
            </a:r>
            <a:r>
              <a:rPr lang="ko-KR" altLang="en-US" sz="1500" smtClean="0"/>
              <a:t>계산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loss_rpn_box_reg</a:t>
            </a:r>
            <a:r>
              <a:rPr lang="ko-KR" altLang="en-US" sz="1500" smtClean="0"/>
              <a:t>는 </a:t>
            </a:r>
            <a:r>
              <a:rPr lang="en-US" altLang="ko-KR" sz="1500" smtClean="0"/>
              <a:t>RPN</a:t>
            </a:r>
            <a:r>
              <a:rPr lang="ko-KR" altLang="en-US" sz="1500" smtClean="0"/>
              <a:t>이 생성한 박스와 실제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박스의 차이에 대한 </a:t>
            </a:r>
            <a:r>
              <a:rPr lang="en-US" altLang="ko-KR" sz="1500" smtClean="0"/>
              <a:t>loss</a:t>
            </a:r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loss_rpn_box_reg</a:t>
            </a:r>
            <a:r>
              <a:rPr lang="ko-KR" altLang="en-US" sz="1500" smtClean="0"/>
              <a:t>는 </a:t>
            </a:r>
            <a:r>
              <a:rPr lang="en-US" altLang="ko-KR" sz="1500" smtClean="0"/>
              <a:t>Smooth L1 loss</a:t>
            </a:r>
            <a:r>
              <a:rPr lang="ko-KR" altLang="en-US" sz="1500" smtClean="0"/>
              <a:t>를 이용하여 계산</a:t>
            </a:r>
            <a:endParaRPr lang="en-US" altLang="ko-KR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65123" y="1693368"/>
                <a:ext cx="4461350" cy="529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ko-KR" alt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1600" b="0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𝑠𝑖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𝑔𝑚𝑜𝑖𝑑</m:t>
                      </m:r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23" y="1693368"/>
                <a:ext cx="4461350" cy="529889"/>
              </a:xfrm>
              <a:prstGeom prst="rect">
                <a:avLst/>
              </a:prstGeom>
              <a:blipFill>
                <a:blip r:embed="rId3"/>
                <a:stretch>
                  <a:fillRect l="-1230" b="-16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79724" y="1246591"/>
            <a:ext cx="35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+mn-ea"/>
              </a:rPr>
              <a:t>Binary Cross Entropy with Logit</a:t>
            </a:r>
            <a:endParaRPr lang="ko-KR" altLang="en-US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9724" y="2438483"/>
            <a:ext cx="35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+mn-ea"/>
              </a:rPr>
              <a:t>Smooth L1 Loss</a:t>
            </a:r>
            <a:endParaRPr lang="ko-KR" altLang="en-US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65123" y="2884605"/>
                <a:ext cx="4266874" cy="639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−0.5×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23" y="2884605"/>
                <a:ext cx="4266874" cy="639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7661" b="9838"/>
          <a:stretch/>
        </p:blipFill>
        <p:spPr>
          <a:xfrm>
            <a:off x="6979639" y="3993159"/>
            <a:ext cx="1942637" cy="1543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2754" r="3269" b="11605"/>
          <a:stretch/>
        </p:blipFill>
        <p:spPr>
          <a:xfrm>
            <a:off x="4672668" y="4036916"/>
            <a:ext cx="2206305" cy="14746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10419" y="5504981"/>
            <a:ext cx="213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Binary Cross Entropy </a:t>
            </a:r>
          </a:p>
          <a:p>
            <a:pPr algn="ctr"/>
            <a:r>
              <a:rPr lang="en-US" altLang="ko-KR" sz="1200" smtClean="0">
                <a:latin typeface="+mn-ea"/>
              </a:rPr>
              <a:t>with Logit</a:t>
            </a:r>
            <a:endParaRPr lang="ko-KR" altLang="en-US" sz="120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3199" y="5504981"/>
            <a:ext cx="1909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Smooth L1</a:t>
            </a:r>
            <a:endParaRPr lang="ko-KR" altLang="en-US" sz="120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493" y="6508514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https://pytorch.org/docs/stable/generated/torch.nn.BCELoss.html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493" y="6623930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https://pytorch.org/docs/stable/generated/torch.nn.SmoothL1Loss.html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45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8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손실 함수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4" y="1145923"/>
            <a:ext cx="4219421" cy="4205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RoI</a:t>
            </a:r>
            <a:r>
              <a:rPr lang="ko-KR" altLang="en-US" sz="1500" smtClean="0"/>
              <a:t>에서는 </a:t>
            </a:r>
            <a:r>
              <a:rPr lang="en-US" altLang="ko-KR" sz="1500" err="1" smtClean="0"/>
              <a:t>loss_classifier</a:t>
            </a:r>
            <a:r>
              <a:rPr lang="ko-KR" altLang="en-US" sz="1500" smtClean="0"/>
              <a:t>와 </a:t>
            </a:r>
            <a:r>
              <a:rPr lang="en-US" altLang="ko-KR" sz="1500" err="1" smtClean="0"/>
              <a:t>loss_box_reg</a:t>
            </a:r>
            <a:r>
              <a:rPr lang="ko-KR" altLang="en-US" sz="1500" smtClean="0"/>
              <a:t>가 계산됨 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RoI</a:t>
            </a:r>
            <a:r>
              <a:rPr lang="ko-KR" altLang="en-US" sz="1500" smtClean="0"/>
              <a:t>에서는 </a:t>
            </a:r>
            <a:r>
              <a:rPr lang="en-US" altLang="ko-KR" sz="1500" smtClean="0"/>
              <a:t>RPN</a:t>
            </a:r>
            <a:r>
              <a:rPr lang="ko-KR" altLang="en-US" sz="1500" smtClean="0"/>
              <a:t>과 </a:t>
            </a:r>
            <a:r>
              <a:rPr lang="ko-KR" altLang="en-US" sz="1500" err="1" smtClean="0"/>
              <a:t>피쳐로부터</a:t>
            </a:r>
            <a:r>
              <a:rPr lang="ko-KR" altLang="en-US" sz="1500" smtClean="0"/>
              <a:t> 이미지 내 모든 객체에 대해 분류를 진행하고 박스를 출력함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loss_classifier</a:t>
            </a:r>
            <a:r>
              <a:rPr lang="ko-KR" altLang="en-US" sz="1500" smtClean="0"/>
              <a:t>는 </a:t>
            </a:r>
            <a:r>
              <a:rPr lang="ko-KR" altLang="en-US" sz="1500" err="1" smtClean="0"/>
              <a:t>객체별</a:t>
            </a:r>
            <a:r>
              <a:rPr lang="ko-KR" altLang="en-US" sz="1500" smtClean="0"/>
              <a:t> 최종 출력한 클래스에 대한 </a:t>
            </a:r>
            <a:r>
              <a:rPr lang="en-US" altLang="ko-KR" sz="1500" smtClean="0"/>
              <a:t>loss</a:t>
            </a:r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/>
              <a:t>loss_classifier</a:t>
            </a:r>
            <a:r>
              <a:rPr lang="en-US" altLang="ko-KR" sz="1500"/>
              <a:t> </a:t>
            </a:r>
            <a:r>
              <a:rPr lang="ko-KR" altLang="en-US" sz="1500" smtClean="0"/>
              <a:t>는 </a:t>
            </a:r>
            <a:r>
              <a:rPr lang="en-US" altLang="ko-KR" sz="1500" smtClean="0"/>
              <a:t>Cross Entropy</a:t>
            </a:r>
            <a:r>
              <a:rPr lang="ko-KR" altLang="en-US" sz="1500"/>
              <a:t>를 이용해 </a:t>
            </a:r>
            <a:r>
              <a:rPr lang="ko-KR" altLang="en-US" sz="1500" smtClean="0"/>
              <a:t>계산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loss_box_reg</a:t>
            </a:r>
            <a:r>
              <a:rPr lang="ko-KR" altLang="en-US" sz="1500" smtClean="0"/>
              <a:t>는 </a:t>
            </a:r>
            <a:r>
              <a:rPr lang="ko-KR" altLang="en-US" sz="1500" err="1" smtClean="0"/>
              <a:t>피쳐맵에</a:t>
            </a:r>
            <a:r>
              <a:rPr lang="ko-KR" altLang="en-US" sz="1500" smtClean="0"/>
              <a:t> 대해 </a:t>
            </a:r>
            <a:r>
              <a:rPr lang="en-US" altLang="ko-KR" sz="1500" smtClean="0"/>
              <a:t>RPN</a:t>
            </a:r>
            <a:r>
              <a:rPr lang="ko-KR" altLang="en-US" sz="1500" smtClean="0"/>
              <a:t>이 생성한 박스를 실제 이미지 크기에 맞도록 조정하여 출력한 최종 결과에 대한 </a:t>
            </a:r>
            <a:r>
              <a:rPr lang="en-US" altLang="ko-KR" sz="1500" smtClean="0"/>
              <a:t>loss</a:t>
            </a:r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loss_box_reg</a:t>
            </a:r>
            <a:r>
              <a:rPr lang="ko-KR" altLang="en-US" sz="1500" smtClean="0"/>
              <a:t>는 </a:t>
            </a:r>
            <a:r>
              <a:rPr lang="en-US" altLang="ko-KR" sz="1500" smtClean="0"/>
              <a:t>Smooth L1 loss</a:t>
            </a:r>
            <a:r>
              <a:rPr lang="ko-KR" altLang="en-US" sz="1500" smtClean="0"/>
              <a:t>를 이용하여 계산</a:t>
            </a:r>
            <a:endParaRPr lang="en-US" altLang="ko-KR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65123" y="1693368"/>
                <a:ext cx="2269532" cy="11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𝑙𝑠𝑠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1600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𝑓𝑡𝑚𝑎𝑥</m:t>
                      </m:r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  <a:p>
                <a:pPr/>
                <a:endParaRPr lang="ko-KR" altLang="en-US" sz="1600" dirty="0">
                  <a:latin typeface="+mn-ea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23" y="1693368"/>
                <a:ext cx="2269532" cy="1184748"/>
              </a:xfrm>
              <a:prstGeom prst="rect">
                <a:avLst/>
              </a:prstGeom>
              <a:blipFill>
                <a:blip r:embed="rId3"/>
                <a:stretch>
                  <a:fillRect l="-2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479724" y="1246591"/>
            <a:ext cx="35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+mn-ea"/>
              </a:rPr>
              <a:t>Cross Entropy</a:t>
            </a:r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79724" y="2868674"/>
            <a:ext cx="35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+mn-ea"/>
              </a:rPr>
              <a:t>Smooth L1 Loss</a:t>
            </a:r>
            <a:endParaRPr lang="ko-KR" altLang="en-US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565123" y="3314796"/>
                <a:ext cx="4266874" cy="639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−0.5×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>
                  <a:latin typeface="+mn-ea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23" y="3314796"/>
                <a:ext cx="4266874" cy="639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7661" b="9838"/>
          <a:stretch/>
        </p:blipFill>
        <p:spPr>
          <a:xfrm>
            <a:off x="6979639" y="4423350"/>
            <a:ext cx="1942637" cy="1543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2754" r="3269" b="11605"/>
          <a:stretch/>
        </p:blipFill>
        <p:spPr>
          <a:xfrm>
            <a:off x="4672668" y="4467107"/>
            <a:ext cx="2206305" cy="14746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10419" y="5935172"/>
            <a:ext cx="213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Binary Cross Entropy with Logit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3199" y="5935172"/>
            <a:ext cx="1909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Smooth L1</a:t>
            </a:r>
            <a:endParaRPr lang="ko-KR" altLang="en-US" sz="120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465" y="6576991"/>
            <a:ext cx="194155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50" dirty="0"/>
              <a:t>https://en.wikipedia.org/wiki/Cross_entropy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46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err="1" smtClean="0">
                <a:latin typeface="Times New Roman" panose="02020603050405020304" pitchFamily="18" charset="0"/>
              </a:rPr>
              <a:t>어노테이션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4337109" y="1569342"/>
            <a:ext cx="4672438" cy="3781776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4320100" y="1648811"/>
            <a:ext cx="4706455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# Compatible with PASCAL Annotation Version </a:t>
            </a:r>
            <a:r>
              <a:rPr lang="en-US" altLang="ko-KR" sz="900" smtClean="0">
                <a:solidFill>
                  <a:srgbClr val="89DDFF"/>
                </a:solidFill>
                <a:latin typeface="Consolas" panose="020B0609020204030204" pitchFamily="49" charset="0"/>
              </a:rPr>
              <a:t>1.00</a:t>
            </a:r>
          </a:p>
          <a:p>
            <a:endParaRPr lang="en-US" altLang="ko-KR" sz="90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Image filename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PNGImages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/FudanPed00001.png"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Image size (X 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 Y x C)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559 x 536 x 3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Database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"The Penn-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Fudan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-Pedestrian Database"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Objects with ground truth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2 { "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 }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# Note there may be some objects not included in the ground truth list for they are severe-occluded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# or have very small size.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# Top left pixel co-ordinates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(1, 1)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# Details for pedestrian 1 ("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Original label for object 1 "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"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Bounding box for object 1 "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" (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) - (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)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(160, 182) - (302, 431)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Pixel mask for object 1 "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"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PedMasks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/FudanPed00001_mask.png"</a:t>
            </a:r>
          </a:p>
          <a:p>
            <a:endParaRPr lang="en-US" altLang="ko-KR" sz="90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# Details for pedestrian 2 ("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Original label for object 2 "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"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Bounding box for object 2 "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" (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) - (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)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(420, 171) - (535, 486)</a:t>
            </a:r>
          </a:p>
          <a:p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Pixel mask for object 2 "</a:t>
            </a:r>
            <a:r>
              <a:rPr lang="en-US" altLang="ko-KR" sz="90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>
                <a:solidFill>
                  <a:srgbClr val="89DDFF"/>
                </a:solidFill>
                <a:latin typeface="Consolas" panose="020B0609020204030204" pitchFamily="49" charset="0"/>
              </a:rPr>
              <a:t>" : 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err="1">
                <a:solidFill>
                  <a:schemeClr val="bg1"/>
                </a:solidFill>
                <a:latin typeface="Consolas" panose="020B0609020204030204" pitchFamily="49" charset="0"/>
              </a:rPr>
              <a:t>PedMasks</a:t>
            </a:r>
            <a:r>
              <a:rPr lang="en-US" altLang="ko-KR" sz="900">
                <a:solidFill>
                  <a:schemeClr val="bg1"/>
                </a:solidFill>
                <a:latin typeface="Consolas" panose="020B0609020204030204" pitchFamily="49" charset="0"/>
              </a:rPr>
              <a:t>/FudanPed00001_mask.png"</a:t>
            </a: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1145923"/>
            <a:ext cx="4057316" cy="4205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/>
              <a:t>객체 탐지 모델 학습 시 모델에게 전달할 </a:t>
            </a:r>
            <a:r>
              <a:rPr lang="ko-KR" altLang="en-US" sz="1500" err="1"/>
              <a:t>바운딩</a:t>
            </a:r>
            <a:r>
              <a:rPr lang="ko-KR" altLang="en-US" sz="1500"/>
              <a:t> 박스에 대한 정답 </a:t>
            </a:r>
            <a:r>
              <a:rPr lang="ko-KR" altLang="en-US" sz="1500" smtClean="0"/>
              <a:t>필요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이미지와 객체에 </a:t>
            </a:r>
            <a:r>
              <a:rPr lang="ko-KR" altLang="en-US" sz="1500"/>
              <a:t>대한 </a:t>
            </a:r>
            <a:r>
              <a:rPr lang="ko-KR" altLang="en-US" sz="1500" smtClean="0"/>
              <a:t>정보를 </a:t>
            </a:r>
            <a:r>
              <a:rPr lang="ko-KR" altLang="en-US" sz="1500"/>
              <a:t>담고 있는 파일을 </a:t>
            </a:r>
            <a:r>
              <a:rPr lang="ko-KR" altLang="en-US" sz="1500" err="1"/>
              <a:t>어노테이션이라</a:t>
            </a:r>
            <a:r>
              <a:rPr lang="ko-KR" altLang="en-US" sz="1500"/>
              <a:t> 칭함</a:t>
            </a:r>
            <a:endParaRPr lang="en-US" altLang="ko-KR" sz="150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객체 탐지 시 </a:t>
            </a:r>
            <a:r>
              <a:rPr lang="ko-KR" altLang="en-US" sz="1500"/>
              <a:t>해당 </a:t>
            </a:r>
            <a:r>
              <a:rPr lang="ko-KR" altLang="en-US" sz="1500" err="1"/>
              <a:t>어노테이션을</a:t>
            </a:r>
            <a:r>
              <a:rPr lang="ko-KR" altLang="en-US" sz="1500"/>
              <a:t> 읽어 필요한 정보를 추출하여 </a:t>
            </a:r>
            <a:r>
              <a:rPr lang="ko-KR" altLang="en-US" sz="1500" smtClean="0"/>
              <a:t>모델에게 제공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err="1" smtClean="0"/>
              <a:t>어노테이션은</a:t>
            </a:r>
            <a:r>
              <a:rPr lang="ko-KR" altLang="en-US" sz="1500" smtClean="0"/>
              <a:t> </a:t>
            </a:r>
            <a:r>
              <a:rPr lang="ko-KR" altLang="en-US" sz="1500" err="1" smtClean="0"/>
              <a:t>데이터셋과</a:t>
            </a:r>
            <a:r>
              <a:rPr lang="ko-KR" altLang="en-US" sz="1500" smtClean="0"/>
              <a:t> 태스크에 따라 다양한 포맷을 가질 수 있음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주로 이미지 경로</a:t>
            </a:r>
            <a:r>
              <a:rPr lang="en-US" altLang="ko-KR" sz="1500" smtClean="0"/>
              <a:t>, </a:t>
            </a:r>
            <a:r>
              <a:rPr lang="ko-KR" altLang="en-US" sz="1500" smtClean="0"/>
              <a:t>이미지 사이즈</a:t>
            </a:r>
            <a:r>
              <a:rPr lang="en-US" altLang="ko-KR" sz="1500" smtClean="0"/>
              <a:t>, </a:t>
            </a:r>
            <a:r>
              <a:rPr lang="ko-KR" altLang="en-US" sz="1500" smtClean="0"/>
              <a:t>이미지 내 객체 수</a:t>
            </a:r>
            <a:r>
              <a:rPr lang="en-US" altLang="ko-KR" sz="1500" smtClean="0"/>
              <a:t>, </a:t>
            </a:r>
            <a:r>
              <a:rPr lang="ko-KR" altLang="en-US" sz="1500" smtClean="0"/>
              <a:t>객체 별 클래스 명</a:t>
            </a:r>
            <a:r>
              <a:rPr lang="en-US" altLang="ko-KR" sz="1500" smtClean="0"/>
              <a:t>, </a:t>
            </a:r>
            <a:r>
              <a:rPr lang="ko-KR" altLang="en-US" sz="1500" smtClean="0"/>
              <a:t>객체 별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 좌표</a:t>
            </a:r>
            <a:r>
              <a:rPr lang="en-US" altLang="ko-KR" sz="1500"/>
              <a:t> </a:t>
            </a:r>
            <a:r>
              <a:rPr lang="ko-KR" altLang="en-US" sz="1500" smtClean="0"/>
              <a:t>등의 정보를 포함</a:t>
            </a:r>
            <a:r>
              <a:rPr lang="en-US" altLang="ko-KR" sz="1500" smtClean="0"/>
              <a:t> </a:t>
            </a:r>
            <a:endParaRPr lang="en-US" altLang="ko-KR" sz="15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47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7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데이터셋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4437548" y="1145923"/>
            <a:ext cx="4647730" cy="509548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num_objs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obj_ids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boxes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[]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 smtClean="0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82AAFF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num_objs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nonzero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0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boxes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as_tensor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 smtClean="0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labels </a:t>
            </a:r>
            <a:r>
              <a:rPr lang="en-US" altLang="ko-KR" sz="100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 smtClean="0">
                <a:solidFill>
                  <a:srgbClr val="EEFFFF"/>
                </a:solidFill>
                <a:latin typeface="Consolas" panose="020B0609020204030204" pitchFamily="49" charset="0"/>
              </a:rPr>
              <a:t>ones</a:t>
            </a:r>
            <a:r>
              <a:rPr lang="en-US" altLang="ko-KR" sz="1000" smtClean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00" err="1" smtClean="0">
                <a:solidFill>
                  <a:srgbClr val="EEFFFF"/>
                </a:solidFill>
                <a:latin typeface="Consolas" panose="020B0609020204030204" pitchFamily="49" charset="0"/>
              </a:rPr>
              <a:t>num_objs</a:t>
            </a:r>
            <a:r>
              <a:rPr lang="en-US" altLang="ko-KR" sz="1000" smtClean="0">
                <a:solidFill>
                  <a:srgbClr val="89DDFF"/>
                </a:solidFill>
                <a:latin typeface="Consolas" panose="020B0609020204030204" pitchFamily="49" charset="0"/>
              </a:rPr>
              <a:t>,),</a:t>
            </a:r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 smtClean="0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masks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as_tensor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uint8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area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err="1" smtClean="0">
                <a:solidFill>
                  <a:srgbClr val="EEFFFF"/>
                </a:solidFill>
                <a:latin typeface="Consolas" panose="020B0609020204030204" pitchFamily="49" charset="0"/>
              </a:rPr>
              <a:t>iscrowd</a:t>
            </a:r>
            <a:r>
              <a:rPr lang="en-US" altLang="ko-KR" sz="100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zeros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num_objs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,),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target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{}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>
                <a:solidFill>
                  <a:srgbClr val="C3E88D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>
                <a:solidFill>
                  <a:srgbClr val="C3E88D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masks</a:t>
            </a: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 err="1">
                <a:solidFill>
                  <a:srgbClr val="C3E88D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image_id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>
                <a:solidFill>
                  <a:srgbClr val="C3E88D"/>
                </a:solidFill>
                <a:latin typeface="Consolas" panose="020B0609020204030204" pitchFamily="49" charset="0"/>
              </a:rPr>
              <a:t>area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area</a:t>
            </a: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 err="1">
                <a:solidFill>
                  <a:srgbClr val="C3E88D"/>
                </a:solidFill>
                <a:latin typeface="Consolas" panose="020B0609020204030204" pitchFamily="49" charset="0"/>
              </a:rPr>
              <a:t>iscrowd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iscrowd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i="1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target </a:t>
            </a:r>
            <a:r>
              <a:rPr lang="en-US" altLang="ko-KR" sz="10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i="1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endParaRPr lang="en-US" altLang="ko-KR" sz="1000" b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1145923"/>
            <a:ext cx="4057316" cy="4205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객체 탐지 </a:t>
            </a:r>
            <a:r>
              <a:rPr lang="ko-KR" altLang="en-US" sz="1500" err="1" smtClean="0"/>
              <a:t>데이터셋은</a:t>
            </a:r>
            <a:r>
              <a:rPr lang="ko-KR" altLang="en-US" sz="1500" smtClean="0"/>
              <a:t> </a:t>
            </a:r>
            <a:r>
              <a:rPr lang="ko-KR" altLang="en-US" sz="1500" err="1" smtClean="0"/>
              <a:t>어노테이션에서</a:t>
            </a:r>
            <a:r>
              <a:rPr lang="ko-KR" altLang="en-US" sz="1500" smtClean="0"/>
              <a:t>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 등 정보를 추출해 모델에게 전달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err="1" smtClean="0"/>
              <a:t>Pytorch</a:t>
            </a:r>
            <a:r>
              <a:rPr lang="ko-KR" altLang="en-US" sz="1500"/>
              <a:t> </a:t>
            </a:r>
            <a:r>
              <a:rPr lang="ko-KR" altLang="en-US" sz="1500" smtClean="0"/>
              <a:t>내 객체 탐지 모델은 </a:t>
            </a:r>
            <a:r>
              <a:rPr lang="en-US" altLang="ko-KR" sz="1500" smtClean="0"/>
              <a:t>target </a:t>
            </a:r>
            <a:r>
              <a:rPr lang="ko-KR" altLang="en-US" sz="1500" smtClean="0"/>
              <a:t>안의 </a:t>
            </a:r>
            <a:r>
              <a:rPr lang="en-US" altLang="ko-KR" sz="1500" smtClean="0"/>
              <a:t>[“boxes”]</a:t>
            </a:r>
            <a:r>
              <a:rPr lang="ko-KR" altLang="en-US" sz="1500" smtClean="0"/>
              <a:t>를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 정보로</a:t>
            </a:r>
            <a:r>
              <a:rPr lang="en-US" altLang="ko-KR" sz="1500" smtClean="0"/>
              <a:t>, [“labels”] </a:t>
            </a:r>
            <a:r>
              <a:rPr lang="ko-KR" altLang="en-US" sz="1500" smtClean="0"/>
              <a:t>정보를 객체의 클래스 정보로 인식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[“</a:t>
            </a:r>
            <a:r>
              <a:rPr lang="en-US" altLang="ko-KR" sz="1500" err="1" smtClean="0"/>
              <a:t>image_id</a:t>
            </a:r>
            <a:r>
              <a:rPr lang="en-US" altLang="ko-KR" sz="1500" smtClean="0"/>
              <a:t>”]</a:t>
            </a:r>
            <a:r>
              <a:rPr lang="ko-KR" altLang="en-US" sz="1500" smtClean="0"/>
              <a:t>나 </a:t>
            </a:r>
            <a:r>
              <a:rPr lang="en-US" altLang="ko-KR" sz="1500" smtClean="0"/>
              <a:t>[“area”] </a:t>
            </a:r>
            <a:r>
              <a:rPr lang="ko-KR" altLang="en-US" sz="1500" smtClean="0"/>
              <a:t>등은 부가적인 정보로 모델에게 추가적인 정보를 줄 때 사용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이미지에</a:t>
            </a:r>
            <a:r>
              <a:rPr lang="en-US" altLang="ko-KR" sz="1500" smtClean="0"/>
              <a:t> </a:t>
            </a:r>
            <a:r>
              <a:rPr lang="ko-KR" altLang="en-US" sz="1500" err="1" smtClean="0"/>
              <a:t>어그멘테이션을</a:t>
            </a:r>
            <a:r>
              <a:rPr lang="ko-KR" altLang="en-US" sz="1500" smtClean="0"/>
              <a:t> 적용할 때 이미지의 변화에 맞게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 정보도 대응해야 하기 때문에 </a:t>
            </a:r>
            <a:r>
              <a:rPr lang="en-US" altLang="ko-KR" sz="1500" smtClean="0"/>
              <a:t>target </a:t>
            </a:r>
            <a:r>
              <a:rPr lang="ko-KR" altLang="en-US" sz="1500" smtClean="0"/>
              <a:t>또한 </a:t>
            </a:r>
            <a:r>
              <a:rPr lang="en-US" altLang="ko-KR" sz="1500" smtClean="0"/>
              <a:t>transform</a:t>
            </a:r>
            <a:r>
              <a:rPr lang="ko-KR" altLang="en-US" sz="1500" smtClean="0"/>
              <a:t>에 같이 입력</a:t>
            </a:r>
            <a:endParaRPr lang="en-US" altLang="ko-KR" sz="1500"/>
          </a:p>
        </p:txBody>
      </p:sp>
      <p:sp>
        <p:nvSpPr>
          <p:cNvPr id="6" name="오른쪽 대괄호 5"/>
          <p:cNvSpPr/>
          <p:nvPr/>
        </p:nvSpPr>
        <p:spPr>
          <a:xfrm>
            <a:off x="6333688" y="4294418"/>
            <a:ext cx="92279" cy="323165"/>
          </a:xfrm>
          <a:prstGeom prst="rightBracke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25967" y="4294418"/>
            <a:ext cx="3313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err="1" smtClean="0">
                <a:solidFill>
                  <a:schemeClr val="bg1"/>
                </a:solidFill>
              </a:rPr>
              <a:t>토치</a:t>
            </a:r>
            <a:r>
              <a:rPr lang="ko-KR" altLang="en-US" sz="1500" smtClean="0">
                <a:solidFill>
                  <a:schemeClr val="bg1"/>
                </a:solidFill>
              </a:rPr>
              <a:t> 모델 사용시 이름 준수</a:t>
            </a:r>
            <a:endParaRPr lang="ko-KR" altLang="en-US" sz="150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465" y="6623158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https://pytorch.org/tutorials/intermediate/torchvision_tutorial.html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48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3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어그멘테이션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721694" y="1145924"/>
            <a:ext cx="4571999" cy="3465128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transforms </a:t>
            </a:r>
            <a:r>
              <a:rPr lang="en-US" altLang="ko-KR" sz="1200" i="1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h_flip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RandomHorizontalFlip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FF537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./data/</a:t>
            </a:r>
            <a:r>
              <a:rPr lang="en-US" altLang="ko-KR" sz="1200" err="1">
                <a:solidFill>
                  <a:srgbClr val="C3E88D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trainset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())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target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trainset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'])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new_sample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new_target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h_flip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err="1">
                <a:solidFill>
                  <a:srgbClr val="EEFFFF"/>
                </a:solidFill>
                <a:latin typeface="Consolas" panose="020B0609020204030204" pitchFamily="49" charset="0"/>
              </a:rPr>
              <a:t>new_target</a:t>
            </a:r>
            <a:r>
              <a:rPr lang="en-US" altLang="ko-KR" sz="120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 smtClean="0">
                <a:solidFill>
                  <a:srgbClr val="89DDFF"/>
                </a:solidFill>
                <a:latin typeface="Consolas" panose="020B0609020204030204" pitchFamily="49" charset="0"/>
              </a:rPr>
              <a:t>'])</a:t>
            </a:r>
          </a:p>
          <a:p>
            <a:endParaRPr lang="en-US" altLang="ko-KR" sz="1200" b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chemeClr val="bg1"/>
                </a:solidFill>
                <a:latin typeface="Consolas" panose="020B0609020204030204" pitchFamily="49" charset="0"/>
              </a:rPr>
              <a:t>---------------------------------------------------</a:t>
            </a: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tensor([[159., 181., 301., 430.], </a:t>
            </a:r>
            <a:endParaRPr lang="en-US" altLang="ko-KR" sz="12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  <a:t>      [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419., 170., 534., 485.]]) </a:t>
            </a:r>
            <a:endParaRPr lang="en-US" altLang="ko-KR" sz="12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([[258., 181., 400., 430.], </a:t>
            </a:r>
            <a:endParaRPr lang="en-US" altLang="ko-KR" sz="120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EEFFFF"/>
                </a:solidFill>
                <a:latin typeface="Consolas" panose="020B0609020204030204" pitchFamily="49" charset="0"/>
              </a:rPr>
              <a:t>      [ </a:t>
            </a:r>
            <a:r>
              <a:rPr lang="en-US" altLang="ko-KR" sz="1200">
                <a:solidFill>
                  <a:srgbClr val="EEFFFF"/>
                </a:solidFill>
                <a:latin typeface="Consolas" panose="020B0609020204030204" pitchFamily="49" charset="0"/>
              </a:rPr>
              <a:t>25., 170., 140., 485.]])</a:t>
            </a:r>
            <a:endParaRPr lang="en-US" altLang="ko-KR" sz="12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5016617"/>
            <a:ext cx="8783032" cy="136740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ko-KR" altLang="en-US" sz="1500" smtClean="0"/>
              <a:t>이미지의 변화에 대응해 </a:t>
            </a:r>
            <a:r>
              <a:rPr lang="ko-KR" altLang="en-US" sz="1500" err="1" smtClean="0"/>
              <a:t>바운딩</a:t>
            </a:r>
            <a:r>
              <a:rPr lang="ko-KR" altLang="en-US" sz="1500" smtClean="0"/>
              <a:t> 박스 좌표도 옮기기 위해 객체 탐지 </a:t>
            </a:r>
            <a:r>
              <a:rPr lang="en-US" altLang="ko-KR" sz="1500" smtClean="0"/>
              <a:t>transform </a:t>
            </a:r>
            <a:r>
              <a:rPr lang="ko-KR" altLang="en-US" sz="1500" smtClean="0"/>
              <a:t>모듈 사용</a:t>
            </a:r>
            <a:endParaRPr lang="en-US" altLang="ko-KR" sz="1500" smtClean="0"/>
          </a:p>
          <a:p>
            <a:pPr>
              <a:lnSpc>
                <a:spcPct val="100000"/>
              </a:lnSpc>
              <a:buClr>
                <a:schemeClr val="accent5"/>
              </a:buClr>
            </a:pPr>
            <a:r>
              <a:rPr lang="en-US" altLang="ko-KR" sz="1500" smtClean="0"/>
              <a:t>transform </a:t>
            </a:r>
            <a:r>
              <a:rPr lang="ko-KR" altLang="en-US" sz="1500" smtClean="0"/>
              <a:t>함수에 이미지와 </a:t>
            </a:r>
            <a:r>
              <a:rPr lang="en-US" altLang="ko-KR" sz="1500" smtClean="0"/>
              <a:t>target</a:t>
            </a:r>
            <a:r>
              <a:rPr lang="ko-KR" altLang="en-US" sz="1500" smtClean="0"/>
              <a:t>을 같이 입력하면 이미지에 대응해 박스도 변화</a:t>
            </a:r>
            <a:endParaRPr lang="en-US" altLang="ko-KR" sz="15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664" y="1145923"/>
            <a:ext cx="1803392" cy="17325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665" y="2878487"/>
            <a:ext cx="1803392" cy="17325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3558" y="2602869"/>
            <a:ext cx="1625984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1200" smtClean="0"/>
              <a:t>원본</a:t>
            </a:r>
            <a:r>
              <a:rPr lang="en-US" altLang="ko-KR" sz="1200" smtClean="0"/>
              <a:t> </a:t>
            </a:r>
            <a:r>
              <a:rPr lang="ko-KR" altLang="en-US" sz="1200" smtClean="0"/>
              <a:t>이미지와 박스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7383558" y="4258005"/>
            <a:ext cx="1625984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1200" smtClean="0"/>
              <a:t>바뀐</a:t>
            </a:r>
            <a:r>
              <a:rPr lang="en-US" altLang="ko-KR" sz="1200" smtClean="0"/>
              <a:t> </a:t>
            </a:r>
            <a:r>
              <a:rPr lang="ko-KR" altLang="en-US" sz="1200" smtClean="0"/>
              <a:t>이미지와 박스</a:t>
            </a: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49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9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291487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객체 탐지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5376"/>
            <a:ext cx="9144003" cy="420519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>
                <a:latin typeface="Times New Roman" panose="02020603050405020304" pitchFamily="18" charset="0"/>
              </a:rPr>
              <a:t>객체 탐지</a:t>
            </a:r>
            <a:r>
              <a:rPr lang="en-US" altLang="ko-KR" sz="1400">
                <a:latin typeface="Times New Roman" panose="02020603050405020304" pitchFamily="18" charset="0"/>
              </a:rPr>
              <a:t>(Object Detection)</a:t>
            </a:r>
            <a:r>
              <a:rPr lang="ko-KR" altLang="en-US" sz="1400">
                <a:latin typeface="Times New Roman" panose="02020603050405020304" pitchFamily="18" charset="0"/>
              </a:rPr>
              <a:t>은 이미지 내 물체의 위치를 탐지하고 인식하는 문제</a:t>
            </a:r>
            <a:endParaRPr lang="en-US" altLang="ko-KR" sz="140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/>
              <a:t>객체 탐지를 위해서는 이미지</a:t>
            </a:r>
            <a:r>
              <a:rPr lang="en-US" altLang="ko-KR" sz="1400"/>
              <a:t>,</a:t>
            </a:r>
            <a:r>
              <a:rPr lang="ko-KR" altLang="en-US" sz="1400"/>
              <a:t> 모델</a:t>
            </a:r>
            <a:r>
              <a:rPr lang="en-US" altLang="ko-KR" sz="1400"/>
              <a:t>, </a:t>
            </a:r>
            <a:r>
              <a:rPr lang="ko-KR" altLang="en-US" sz="1400"/>
              <a:t>라벨에 더하여 이미지 내 객체의 위치 정보를 담고 있는 박스 정보가 필요</a:t>
            </a:r>
            <a:endParaRPr lang="en-US" altLang="ko-KR" sz="1400"/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/>
              <a:t>객체 탐지에서는 오브젝트의 영역을 제안하는 과정과 제안된 영역 내 오브젝트를 분류하는 과정을 포함</a:t>
            </a:r>
            <a:endParaRPr lang="en-US" altLang="ko-KR" sz="1400"/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/>
              <a:t>앞선 분류 문제의 학습에서 달라지는 점들을 중점적으로 객체 탐지 태스크를 진행</a:t>
            </a:r>
            <a:endParaRPr lang="en-US" altLang="ko-KR" sz="1400"/>
          </a:p>
        </p:txBody>
      </p:sp>
      <p:grpSp>
        <p:nvGrpSpPr>
          <p:cNvPr id="34" name="그룹 33"/>
          <p:cNvGrpSpPr/>
          <p:nvPr/>
        </p:nvGrpSpPr>
        <p:grpSpPr>
          <a:xfrm>
            <a:off x="638578" y="2915826"/>
            <a:ext cx="7866857" cy="2454291"/>
            <a:chOff x="1037365" y="2852332"/>
            <a:chExt cx="10489143" cy="3272385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04CE4703-DAEE-8AF1-BCC4-72D2806CC540}"/>
                </a:ext>
              </a:extLst>
            </p:cNvPr>
            <p:cNvSpPr/>
            <p:nvPr/>
          </p:nvSpPr>
          <p:spPr>
            <a:xfrm>
              <a:off x="3693049" y="3054292"/>
              <a:ext cx="862764" cy="212344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BAB6011-AFB4-EB04-02F5-76938D461948}"/>
                </a:ext>
              </a:extLst>
            </p:cNvPr>
            <p:cNvSpPr/>
            <p:nvPr/>
          </p:nvSpPr>
          <p:spPr>
            <a:xfrm>
              <a:off x="4002929" y="3160972"/>
              <a:ext cx="777240" cy="191008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45F7F1A1-536F-F8ED-5BFC-678372B3D292}"/>
                </a:ext>
              </a:extLst>
            </p:cNvPr>
            <p:cNvSpPr/>
            <p:nvPr/>
          </p:nvSpPr>
          <p:spPr>
            <a:xfrm>
              <a:off x="4332293" y="3299494"/>
              <a:ext cx="696067" cy="1710597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464217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4" name="정육면체 23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567242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tx1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60792" y="5724435"/>
              <a:ext cx="1221560" cy="400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1" smtClean="0"/>
                <a:t>모델</a:t>
              </a:r>
              <a:endParaRPr lang="ko-KR" altLang="en-US" sz="1351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5309968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17506" y="5724437"/>
              <a:ext cx="1323127" cy="400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1" smtClean="0"/>
                <a:t>데이터셋</a:t>
              </a:r>
              <a:endParaRPr lang="ko-KR" altLang="en-US" sz="1351"/>
            </a:p>
          </p:txBody>
        </p:sp>
        <p:sp>
          <p:nvSpPr>
            <p:cNvPr id="18" name="왼쪽 대괄호 17"/>
            <p:cNvSpPr/>
            <p:nvPr/>
          </p:nvSpPr>
          <p:spPr>
            <a:xfrm rot="16200000">
              <a:off x="1992660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2" name="왼쪽 대괄호 21"/>
            <p:cNvSpPr/>
            <p:nvPr/>
          </p:nvSpPr>
          <p:spPr>
            <a:xfrm rot="16200000">
              <a:off x="6302217" y="2919840"/>
              <a:ext cx="158621" cy="546896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365" y="3570153"/>
              <a:ext cx="2003777" cy="1500899"/>
            </a:xfrm>
            <a:prstGeom prst="rect">
              <a:avLst/>
            </a:prstGeom>
          </p:spPr>
        </p:pic>
        <p:sp>
          <p:nvSpPr>
            <p:cNvPr id="23" name="오른쪽 화살표 22"/>
            <p:cNvSpPr/>
            <p:nvPr/>
          </p:nvSpPr>
          <p:spPr>
            <a:xfrm>
              <a:off x="3203810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09534" y="4939701"/>
              <a:ext cx="1533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err="1" smtClean="0"/>
                <a:t>피쳐</a:t>
              </a:r>
              <a:r>
                <a:rPr lang="ko-KR" altLang="en-US" sz="1200" b="1" smtClean="0"/>
                <a:t> 맵</a:t>
              </a:r>
              <a:endParaRPr lang="ko-KR" altLang="en-US" sz="1200" b="1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6340343" y="4519539"/>
              <a:ext cx="1729237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8" name="오른쪽 화살표 27"/>
            <p:cNvSpPr/>
            <p:nvPr/>
          </p:nvSpPr>
          <p:spPr>
            <a:xfrm>
              <a:off x="64239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9" name="정육면체 2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6869806" y="2852332"/>
              <a:ext cx="478668" cy="1267739"/>
            </a:xfrm>
            <a:prstGeom prst="cube">
              <a:avLst>
                <a:gd name="adj" fmla="val 78017"/>
              </a:avLst>
            </a:prstGeom>
            <a:solidFill>
              <a:srgbClr val="FFFEF6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0" name="평행 사변형 19"/>
            <p:cNvSpPr/>
            <p:nvPr/>
          </p:nvSpPr>
          <p:spPr>
            <a:xfrm rot="5400000" flipV="1">
              <a:off x="6972749" y="3342266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1" name="평행 사변형 30"/>
            <p:cNvSpPr/>
            <p:nvPr/>
          </p:nvSpPr>
          <p:spPr>
            <a:xfrm rot="5400000" flipV="1">
              <a:off x="6925891" y="3520658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5294" y="4105880"/>
              <a:ext cx="1991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mtClean="0"/>
                <a:t>RPN</a:t>
              </a:r>
              <a:endParaRPr lang="ko-KR" altLang="en-US" sz="1200" b="1"/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76640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8170723" y="3430908"/>
              <a:ext cx="604299" cy="1489133"/>
              <a:chOff x="6869806" y="2852332"/>
              <a:chExt cx="478668" cy="1267739"/>
            </a:xfrm>
          </p:grpSpPr>
          <p:sp>
            <p:nvSpPr>
              <p:cNvPr id="36" name="정육면체 35">
                <a:extLst>
                  <a:ext uri="{FF2B5EF4-FFF2-40B4-BE49-F238E27FC236}">
                    <a16:creationId xmlns:a16="http://schemas.microsoft.com/office/drawing/2014/main" id="{0FA5FA64-2153-4CE6-3294-BD2517A3C0F4}"/>
                  </a:ext>
                </a:extLst>
              </p:cNvPr>
              <p:cNvSpPr/>
              <p:nvPr/>
            </p:nvSpPr>
            <p:spPr>
              <a:xfrm>
                <a:off x="6869806" y="2852332"/>
                <a:ext cx="478668" cy="1267739"/>
              </a:xfrm>
              <a:prstGeom prst="cube">
                <a:avLst>
                  <a:gd name="adj" fmla="val 78017"/>
                </a:avLst>
              </a:prstGeom>
              <a:solidFill>
                <a:schemeClr val="tx1"/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7" name="평행 사변형 36"/>
              <p:cNvSpPr/>
              <p:nvPr/>
            </p:nvSpPr>
            <p:spPr>
              <a:xfrm rot="5400000" flipV="1">
                <a:off x="6972749" y="3342266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8" name="평행 사변형 37"/>
              <p:cNvSpPr/>
              <p:nvPr/>
            </p:nvSpPr>
            <p:spPr>
              <a:xfrm rot="5400000" flipV="1">
                <a:off x="6925891" y="3520658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781980" y="4939701"/>
              <a:ext cx="1533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mtClean="0"/>
                <a:t>ROI </a:t>
              </a:r>
              <a:r>
                <a:rPr lang="ko-KR" altLang="en-US" sz="1200" b="1" smtClean="0"/>
                <a:t>헤드</a:t>
              </a:r>
              <a:endParaRPr lang="ko-KR" altLang="en-US" sz="1200" b="1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9041225" y="4089185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731" y="3570153"/>
              <a:ext cx="2003777" cy="1500899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338318" y="3805860"/>
              <a:ext cx="737208" cy="745097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183382" y="4142927"/>
              <a:ext cx="1004021" cy="629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0611" y="3469741"/>
              <a:ext cx="102491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u="sng">
                  <a:solidFill>
                    <a:schemeClr val="accent4"/>
                  </a:solidFill>
                </a:rPr>
                <a:t>Human</a:t>
              </a:r>
              <a:endParaRPr lang="ko-KR" altLang="en-US" sz="900">
                <a:solidFill>
                  <a:schemeClr val="accent4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88191" y="4673973"/>
              <a:ext cx="102491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u="sng">
                  <a:solidFill>
                    <a:srgbClr val="FF0000"/>
                  </a:solidFill>
                </a:rPr>
                <a:t>motorbike</a:t>
              </a:r>
              <a:endParaRPr lang="ko-KR" altLang="en-US" sz="900">
                <a:solidFill>
                  <a:srgbClr val="FF0000"/>
                </a:solidFill>
              </a:endParaRPr>
            </a:p>
          </p:txBody>
        </p:sp>
        <p:sp>
          <p:nvSpPr>
            <p:cNvPr id="46" name="왼쪽 대괄호 45"/>
            <p:cNvSpPr/>
            <p:nvPr/>
          </p:nvSpPr>
          <p:spPr>
            <a:xfrm rot="16200000">
              <a:off x="10483759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050955" y="5724437"/>
              <a:ext cx="1024913" cy="400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1" smtClean="0"/>
                <a:t>출력</a:t>
              </a:r>
              <a:endParaRPr lang="ko-KR" altLang="en-US" sz="135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51482" y="5107883"/>
              <a:ext cx="1533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err="1" smtClean="0"/>
                <a:t>백본</a:t>
              </a:r>
              <a:endParaRPr lang="ko-KR" altLang="en-US" sz="1200" b="1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5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>
            <a:normAutofit/>
          </a:bodyPr>
          <a:lstStyle/>
          <a:p>
            <a:r>
              <a:rPr lang="en-US" altLang="ko-KR" sz="3000"/>
              <a:t>5</a:t>
            </a:r>
            <a:r>
              <a:rPr lang="en-US" altLang="ko-KR" sz="3000" b="1" smtClean="0"/>
              <a:t>. </a:t>
            </a:r>
            <a:r>
              <a:rPr lang="ko-KR" altLang="en-US" sz="2800"/>
              <a:t>객체 탐지 모델 학습</a:t>
            </a:r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8426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dirty="0"/>
              <a:t>객체 탐지 모델 학습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4953405"/>
            <a:ext cx="8399283" cy="47330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8" y="5032874"/>
            <a:ext cx="6577681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ko-KR" sz="1351" i="1">
                <a:solidFill>
                  <a:schemeClr val="bg1"/>
                </a:solidFill>
                <a:latin typeface="Consolas" panose="020B0609020204030204" pitchFamily="49" charset="0"/>
              </a:rPr>
              <a:t>wget -Uri https://www.cis.upenn.edu/~jshi/ped_html/PennFudanPed.zip</a:t>
            </a:r>
            <a:endParaRPr lang="en-US" altLang="ko-KR" sz="135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C40F899A-F88A-E9EB-5047-08E4568A4630}"/>
              </a:ext>
            </a:extLst>
          </p:cNvPr>
          <p:cNvSpPr txBox="1">
            <a:spLocks/>
          </p:cNvSpPr>
          <p:nvPr/>
        </p:nvSpPr>
        <p:spPr>
          <a:xfrm>
            <a:off x="49631" y="4676581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ko-KR" altLang="en-US" sz="1500">
                <a:latin typeface="Times New Roman" panose="02020603050405020304" pitchFamily="18" charset="0"/>
              </a:rPr>
              <a:t>데이터셋 다운로드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E85ACF-6793-6EFC-7877-38B1952A1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10" y="1673955"/>
            <a:ext cx="5005993" cy="242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F9B87-31FE-9ED3-0496-B7DA434235A4}"/>
              </a:ext>
            </a:extLst>
          </p:cNvPr>
          <p:cNvSpPr txBox="1"/>
          <p:nvPr/>
        </p:nvSpPr>
        <p:spPr>
          <a:xfrm>
            <a:off x="2057402" y="4103029"/>
            <a:ext cx="420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err="1">
                <a:solidFill>
                  <a:srgbClr val="262626"/>
                </a:solidFill>
                <a:latin typeface="+mn-ea"/>
              </a:rPr>
              <a:t>PennFudan</a:t>
            </a:r>
            <a:r>
              <a:rPr lang="en-US" altLang="ko-KR" sz="1200">
                <a:solidFill>
                  <a:srgbClr val="262626"/>
                </a:solidFill>
                <a:latin typeface="+mn-ea"/>
              </a:rPr>
              <a:t> </a:t>
            </a:r>
            <a:r>
              <a:rPr lang="ko-KR" altLang="en-US" sz="1200">
                <a:solidFill>
                  <a:srgbClr val="262626"/>
                </a:solidFill>
                <a:latin typeface="+mn-ea"/>
              </a:rPr>
              <a:t>데이터셋 예시</a:t>
            </a:r>
            <a:endParaRPr lang="ko-KR" altLang="en-US" sz="120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465" y="6623158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https://pytorch.org/tutorials/intermediate/torchvision_tutorial.html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51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9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15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dirty="0"/>
              <a:t>객체 탐지 모델 학습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1387514"/>
            <a:ext cx="8399283" cy="301303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7" y="1466981"/>
            <a:ext cx="45183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sys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sys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abspath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./../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torchvision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detection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coco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coco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engine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train_one_epoch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coco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pyplot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</a:p>
          <a:p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inline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459560" y="4851975"/>
            <a:ext cx="8399283" cy="11352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527777" y="4911589"/>
            <a:ext cx="76735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학습에 사용할 데이터까지의 경로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＇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학습된 모델 </a:t>
            </a:r>
            <a:r>
              <a:rPr lang="ko-KR" altLang="en-US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파라미터를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 저장할 디렉토리까지의 경로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num_epoch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device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cuda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cuda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is_available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C40F899A-F88A-E9EB-5047-08E4568A4630}"/>
              </a:ext>
            </a:extLst>
          </p:cNvPr>
          <p:cNvSpPr txBox="1">
            <a:spLocks/>
          </p:cNvSpPr>
          <p:nvPr/>
        </p:nvSpPr>
        <p:spPr>
          <a:xfrm>
            <a:off x="49631" y="1110686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ko-KR" altLang="en-US" sz="1500">
                <a:latin typeface="+mn-ea"/>
                <a:ea typeface="+mn-ea"/>
              </a:rPr>
              <a:t>학습에 필요한 라이브러리 </a:t>
            </a:r>
            <a:r>
              <a:rPr lang="en-US" altLang="ko-KR" sz="1500">
                <a:latin typeface="+mn-ea"/>
                <a:ea typeface="+mn-ea"/>
              </a:rPr>
              <a:t>import</a:t>
            </a: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6358C235-F046-4C68-8B52-809C5F4057BA}"/>
              </a:ext>
            </a:extLst>
          </p:cNvPr>
          <p:cNvSpPr txBox="1">
            <a:spLocks/>
          </p:cNvSpPr>
          <p:nvPr/>
        </p:nvSpPr>
        <p:spPr>
          <a:xfrm>
            <a:off x="49631" y="4533020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Times New Roman" panose="02020603050405020304" pitchFamily="18" charset="0"/>
              </a:rPr>
              <a:t>경로 및 </a:t>
            </a:r>
            <a:r>
              <a:rPr lang="ko-KR" altLang="en-US" sz="1500" dirty="0" err="1">
                <a:latin typeface="Times New Roman" panose="02020603050405020304" pitchFamily="18" charset="0"/>
              </a:rPr>
              <a:t>파라미터</a:t>
            </a:r>
            <a:r>
              <a:rPr lang="ko-KR" altLang="en-US" sz="1500" dirty="0">
                <a:latin typeface="Times New Roman" panose="02020603050405020304" pitchFamily="18" charset="0"/>
              </a:rPr>
              <a:t> 설정</a:t>
            </a:r>
            <a:endParaRPr lang="en-US" altLang="ko-KR" sz="1500" dirty="0">
              <a:latin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4465" y="6623158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https://pytorch.org/tutorials/intermediate/torchvision_tutorial.html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52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1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4494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dirty="0"/>
              <a:t>객체 탐지 모델 학습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1486607"/>
            <a:ext cx="8399283" cy="158044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7" y="1566070"/>
            <a:ext cx="79494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get_transform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transforms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PILToTensor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ConvertImageDtype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RandomHorizontalFlip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Compose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459560" y="3635802"/>
            <a:ext cx="8399283" cy="210336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527777" y="3785313"/>
            <a:ext cx="7673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trainset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get_transform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testset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get_transform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indices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randperm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trainset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tolist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dataset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Subset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trainset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indices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[: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dataset_test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Subset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indices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collate_fn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collate_fn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dataset_test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collate_fn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collate_fn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내용 개체 틀 11">
            <a:extLst>
              <a:ext uri="{FF2B5EF4-FFF2-40B4-BE49-F238E27FC236}">
                <a16:creationId xmlns:a16="http://schemas.microsoft.com/office/drawing/2014/main" id="{C93F775C-36C9-1F77-0BF2-8E18F90940D6}"/>
              </a:ext>
            </a:extLst>
          </p:cNvPr>
          <p:cNvSpPr txBox="1">
            <a:spLocks/>
          </p:cNvSpPr>
          <p:nvPr/>
        </p:nvSpPr>
        <p:spPr>
          <a:xfrm>
            <a:off x="49631" y="1162553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ko-KR" altLang="en-US" sz="1500" err="1" smtClean="0">
                <a:latin typeface="Times New Roman" panose="02020603050405020304" pitchFamily="18" charset="0"/>
              </a:rPr>
              <a:t>어그멘테이션</a:t>
            </a:r>
            <a:r>
              <a:rPr lang="ko-KR" altLang="en-US" sz="1500" smtClean="0">
                <a:latin typeface="Times New Roman" panose="02020603050405020304" pitchFamily="18" charset="0"/>
              </a:rPr>
              <a:t> </a:t>
            </a:r>
            <a:r>
              <a:rPr lang="ko-KR" altLang="en-US" sz="1500">
                <a:latin typeface="Times New Roman" panose="02020603050405020304" pitchFamily="18" charset="0"/>
              </a:rPr>
              <a:t>선언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52929C0-EF9B-13A0-A43A-5CB6E768F33C}"/>
              </a:ext>
            </a:extLst>
          </p:cNvPr>
          <p:cNvSpPr txBox="1">
            <a:spLocks/>
          </p:cNvSpPr>
          <p:nvPr/>
        </p:nvSpPr>
        <p:spPr>
          <a:xfrm>
            <a:off x="49631" y="3326258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ko-KR" altLang="en-US" sz="1500">
                <a:latin typeface="Times New Roman" panose="02020603050405020304" pitchFamily="18" charset="0"/>
              </a:rPr>
              <a:t>학습 </a:t>
            </a:r>
            <a:r>
              <a:rPr lang="en-US" altLang="ko-KR" sz="1500">
                <a:latin typeface="Times New Roman" panose="02020603050405020304" pitchFamily="18" charset="0"/>
              </a:rPr>
              <a:t>/ </a:t>
            </a:r>
            <a:r>
              <a:rPr lang="ko-KR" altLang="en-US" sz="1500">
                <a:latin typeface="Times New Roman" panose="02020603050405020304" pitchFamily="18" charset="0"/>
              </a:rPr>
              <a:t>검증 데이터셋 및 데이터 </a:t>
            </a:r>
            <a:r>
              <a:rPr lang="ko-KR" altLang="en-US" sz="1500" err="1">
                <a:latin typeface="Times New Roman" panose="02020603050405020304" pitchFamily="18" charset="0"/>
              </a:rPr>
              <a:t>로더</a:t>
            </a:r>
            <a:r>
              <a:rPr lang="ko-KR" altLang="en-US" sz="1500">
                <a:latin typeface="Times New Roman" panose="02020603050405020304" pitchFamily="18" charset="0"/>
              </a:rPr>
              <a:t> 선언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4465" y="6623158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https://pytorch.org/tutorials/intermediate/torchvision_tutorial.html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53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77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5376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dirty="0"/>
              <a:t>객체 탐지 모델 학습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1410577"/>
            <a:ext cx="8399283" cy="368046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6" y="1450310"/>
            <a:ext cx="826036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backbone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backbone_utils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resnet_fpn_backbone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backbone_name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resnet50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</a:b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anchor_generator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AnchorGenerator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sizes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,),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,),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,),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,),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,),),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                             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aspect_ratios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),)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</a:b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roi_pooler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ops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MultiScaleRoIAlign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featmap_names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'],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                            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output_size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                            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sampling_ratio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</a:b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weight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load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resnet50.pth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load_state_dict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strict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FasterRCNN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rpn_anchor_generator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anchor_generator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box_roi_pool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roi_pooler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optimizer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weight_decay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0.0005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1ED418-9EE8-D01E-CCAB-FC744320D94C}"/>
              </a:ext>
            </a:extLst>
          </p:cNvPr>
          <p:cNvSpPr/>
          <p:nvPr/>
        </p:nvSpPr>
        <p:spPr>
          <a:xfrm>
            <a:off x="459560" y="5495011"/>
            <a:ext cx="8399283" cy="79892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7F40-618E-E7D8-06E5-2F85D9C36853}"/>
              </a:ext>
            </a:extLst>
          </p:cNvPr>
          <p:cNvSpPr txBox="1"/>
          <p:nvPr/>
        </p:nvSpPr>
        <p:spPr>
          <a:xfrm>
            <a:off x="527777" y="5571300"/>
            <a:ext cx="7673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epoch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num_epoch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train_one_epoch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optimizer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device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epoch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print_freq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state_dict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detector.pth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D22653B-57D5-92DC-BECE-5161B6DEB500}"/>
              </a:ext>
            </a:extLst>
          </p:cNvPr>
          <p:cNvSpPr txBox="1">
            <a:spLocks/>
          </p:cNvSpPr>
          <p:nvPr/>
        </p:nvSpPr>
        <p:spPr>
          <a:xfrm>
            <a:off x="49631" y="1086523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Times New Roman" panose="02020603050405020304" pitchFamily="18" charset="0"/>
              </a:rPr>
              <a:t>객체 탐지 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모델 및 </a:t>
            </a:r>
            <a:r>
              <a:rPr lang="ko-KR" altLang="en-US" sz="1500" dirty="0" err="1" smtClean="0">
                <a:latin typeface="Times New Roman" panose="02020603050405020304" pitchFamily="18" charset="0"/>
              </a:rPr>
              <a:t>옵티마이저</a:t>
            </a:r>
            <a:r>
              <a:rPr lang="ko-KR" altLang="en-US" sz="150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500" dirty="0">
                <a:latin typeface="Times New Roman" panose="02020603050405020304" pitchFamily="18" charset="0"/>
              </a:rPr>
              <a:t>선언</a:t>
            </a:r>
            <a:endParaRPr lang="en-US" altLang="ko-KR" sz="1500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8DA81300-0BC2-FB91-7757-7DBD0C002788}"/>
              </a:ext>
            </a:extLst>
          </p:cNvPr>
          <p:cNvSpPr txBox="1">
            <a:spLocks/>
          </p:cNvSpPr>
          <p:nvPr/>
        </p:nvSpPr>
        <p:spPr>
          <a:xfrm>
            <a:off x="49631" y="5167344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Times New Roman" panose="02020603050405020304" pitchFamily="18" charset="0"/>
              </a:rPr>
              <a:t>모델 학습 및 모델 </a:t>
            </a:r>
            <a:r>
              <a:rPr lang="ko-KR" altLang="en-US" sz="1500" dirty="0" err="1">
                <a:latin typeface="Times New Roman" panose="02020603050405020304" pitchFamily="18" charset="0"/>
              </a:rPr>
              <a:t>파라미터</a:t>
            </a:r>
            <a:r>
              <a:rPr lang="ko-KR" altLang="en-US" sz="1500" dirty="0">
                <a:latin typeface="Times New Roman" panose="02020603050405020304" pitchFamily="18" charset="0"/>
              </a:rPr>
              <a:t> 저장</a:t>
            </a:r>
            <a:endParaRPr lang="en-US" altLang="ko-KR" sz="1500" dirty="0">
              <a:latin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4465" y="6623158"/>
            <a:ext cx="4572000" cy="11541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ko-KR" altLang="en-US" sz="750" dirty="0"/>
              <a:t>https://pytorch.org/tutorials/intermediate/torchvision_tutorial.html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54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5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545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dirty="0"/>
              <a:t>모델 출력 시각화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1415010"/>
            <a:ext cx="8399283" cy="4633366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6" y="1415009"/>
            <a:ext cx="826036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imgs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targets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82AAFF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82AAFF"/>
                </a:solidFill>
                <a:latin typeface="Consolas" panose="020B0609020204030204" pitchFamily="49" charset="0"/>
              </a:rPr>
              <a:t>iter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imgs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sample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permute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target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targets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boxes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100" dirty="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'].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astype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B2C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1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eval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device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100" dirty="0" err="1">
                <a:solidFill>
                  <a:srgbClr val="C3E88D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outputs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unsqueeze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outputs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[{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v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k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v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()}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t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outputs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fig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ax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subplots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FF5370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mean_score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mean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100" dirty="0">
                <a:solidFill>
                  <a:srgbClr val="C3E88D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'])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score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82AAFF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100" dirty="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'].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outputs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100" dirty="0">
                <a:solidFill>
                  <a:srgbClr val="C3E88D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']):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score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cv2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rectangle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()),(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()),(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220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box </a:t>
            </a:r>
            <a:r>
              <a:rPr lang="en-US" altLang="ko-KR" sz="11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82AAFF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targets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100" dirty="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'].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()):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box </a:t>
            </a:r>
            <a:r>
              <a:rPr lang="en-US" altLang="ko-KR" sz="11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cv2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rectangle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()),(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()),(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255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ax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set_axis_off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ax</a:t>
            </a:r>
            <a:r>
              <a:rPr lang="en-US" altLang="ko-KR" sz="11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EEFFFF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1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154E4378-B2C9-DCC6-A69D-F6B3C8D04243}"/>
              </a:ext>
            </a:extLst>
          </p:cNvPr>
          <p:cNvSpPr txBox="1">
            <a:spLocks/>
          </p:cNvSpPr>
          <p:nvPr/>
        </p:nvSpPr>
        <p:spPr>
          <a:xfrm>
            <a:off x="49631" y="1112948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ko-KR" altLang="en-US" sz="1500">
                <a:latin typeface="Times New Roman" panose="02020603050405020304" pitchFamily="18" charset="0"/>
              </a:rPr>
              <a:t>실제 이미지에서 객체 탐지 결과 확인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55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0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5998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dirty="0"/>
              <a:t>모델 출력 시각화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534A0-0C66-D048-8067-C7E3DBEF996B}"/>
              </a:ext>
            </a:extLst>
          </p:cNvPr>
          <p:cNvSpPr txBox="1"/>
          <p:nvPr/>
        </p:nvSpPr>
        <p:spPr>
          <a:xfrm>
            <a:off x="6122064" y="5474640"/>
            <a:ext cx="1743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파랑 </a:t>
            </a:r>
            <a:r>
              <a:rPr lang="en-US" altLang="ko-KR" sz="1500" dirty="0">
                <a:latin typeface="+mn-ea"/>
              </a:rPr>
              <a:t>: </a:t>
            </a:r>
            <a:r>
              <a:rPr lang="ko-KR" altLang="en-US" sz="1500" dirty="0" err="1">
                <a:latin typeface="+mn-ea"/>
              </a:rPr>
              <a:t>정답값</a:t>
            </a:r>
            <a:endParaRPr lang="en-US" altLang="ko-KR" sz="1500" dirty="0">
              <a:latin typeface="+mn-ea"/>
            </a:endParaRPr>
          </a:p>
          <a:p>
            <a:r>
              <a:rPr lang="ko-KR" altLang="en-US" sz="1500" dirty="0">
                <a:latin typeface="+mn-ea"/>
              </a:rPr>
              <a:t>빨강 </a:t>
            </a:r>
            <a:r>
              <a:rPr lang="en-US" altLang="ko-KR" sz="1500" dirty="0">
                <a:latin typeface="+mn-ea"/>
              </a:rPr>
              <a:t>: </a:t>
            </a:r>
            <a:r>
              <a:rPr lang="ko-KR" altLang="en-US" sz="1500" dirty="0" err="1">
                <a:latin typeface="+mn-ea"/>
              </a:rPr>
              <a:t>예측값</a:t>
            </a:r>
            <a:endParaRPr lang="ko-KR" altLang="en-US" sz="15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3" y="1066799"/>
            <a:ext cx="4475088" cy="50196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56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9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78859" y="1703569"/>
            <a:ext cx="4586288" cy="1177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51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30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hank You</a:t>
            </a:r>
          </a:p>
          <a:p>
            <a:pPr algn="ctr"/>
            <a:r>
              <a:rPr lang="en-US" altLang="ko-KR" sz="30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Attention.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43000" y="5919796"/>
            <a:ext cx="6858000" cy="80963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4813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smtClean="0"/>
              <a:t>라이브러리 소개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4" y="1107946"/>
            <a:ext cx="9009539" cy="49237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torch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torch.nn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신경망 구축 </a:t>
            </a:r>
            <a:r>
              <a:rPr lang="ko-KR" altLang="en-US" sz="1400" dirty="0" smtClean="0">
                <a:latin typeface="+mn-ea"/>
              </a:rPr>
              <a:t>기본 모듈</a:t>
            </a: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+mn-ea"/>
              </a:rPr>
              <a:t>torch.optim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모델 학습 위한 </a:t>
            </a:r>
            <a:r>
              <a:rPr lang="ko-KR" altLang="en-US" sz="1400" dirty="0" err="1" smtClean="0">
                <a:latin typeface="+mn-ea"/>
              </a:rPr>
              <a:t>옵티마이저</a:t>
            </a: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+mn-ea"/>
              </a:rPr>
              <a:t>torch.utils.data</a:t>
            </a:r>
            <a:r>
              <a:rPr lang="en-US" altLang="ko-KR" sz="1400" dirty="0" smtClean="0">
                <a:latin typeface="+mn-ea"/>
              </a:rPr>
              <a:t> : </a:t>
            </a:r>
            <a:r>
              <a:rPr lang="ko-KR" altLang="en-US" sz="1400" dirty="0" smtClean="0">
                <a:latin typeface="+mn-ea"/>
              </a:rPr>
              <a:t>미니 배치 </a:t>
            </a:r>
            <a:r>
              <a:rPr lang="ko-KR" altLang="en-US" sz="1400" dirty="0" err="1" smtClean="0">
                <a:latin typeface="+mn-ea"/>
              </a:rPr>
              <a:t>데이터로더</a:t>
            </a:r>
            <a:endParaRPr lang="en-US" altLang="ko-KR" sz="1400" dirty="0" smtClean="0">
              <a:latin typeface="+mn-ea"/>
            </a:endParaRPr>
          </a:p>
          <a:p>
            <a:pPr marL="457200" lvl="1" indent="0">
              <a:lnSpc>
                <a:spcPct val="100000"/>
              </a:lnSpc>
              <a:spcBef>
                <a:spcPts val="900"/>
              </a:spcBef>
              <a:buNone/>
            </a:pPr>
            <a:endParaRPr lang="en-US" altLang="ko-KR" sz="1400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+mn-ea"/>
              </a:rPr>
              <a:t>torchvison</a:t>
            </a: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+mn-ea"/>
              </a:rPr>
              <a:t>torchvision.models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사전 정의된 모델 </a:t>
            </a:r>
            <a:r>
              <a:rPr lang="ko-KR" altLang="en-US" sz="1400" dirty="0" smtClean="0">
                <a:latin typeface="+mn-ea"/>
              </a:rPr>
              <a:t>및 </a:t>
            </a:r>
            <a:r>
              <a:rPr lang="ko-KR" altLang="en-US" sz="1400" dirty="0" err="1" smtClean="0">
                <a:latin typeface="+mn-ea"/>
              </a:rPr>
              <a:t>파라미터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torchvision.datasets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 smtClean="0">
                <a:latin typeface="+mn-ea"/>
              </a:rPr>
              <a:t>다양한 태스크의 벤치마크 데이터셋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torchvision.transforms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데이터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어그멘테이션 </a:t>
            </a:r>
            <a:r>
              <a:rPr lang="ko-KR" altLang="en-US" sz="1400" dirty="0" smtClean="0">
                <a:latin typeface="+mn-ea"/>
              </a:rPr>
              <a:t>함수</a:t>
            </a:r>
            <a:endParaRPr lang="en-US" altLang="ko-KR" sz="1400" dirty="0" smtClean="0">
              <a:latin typeface="+mn-ea"/>
            </a:endParaRPr>
          </a:p>
          <a:p>
            <a:pPr marL="457200" lvl="1" indent="0">
              <a:lnSpc>
                <a:spcPct val="100000"/>
              </a:lnSpc>
              <a:spcBef>
                <a:spcPts val="900"/>
              </a:spcBef>
              <a:buNone/>
            </a:pPr>
            <a:endParaRPr lang="en-US" altLang="ko-KR" sz="1400" dirty="0" smtClean="0">
              <a:latin typeface="+mn-ea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+mn-ea"/>
              </a:rPr>
              <a:t>vision.references.detection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+mn-ea"/>
              </a:rPr>
              <a:t>transforms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탐지 태스크를 위한 </a:t>
            </a:r>
            <a:r>
              <a:rPr lang="ko-KR" altLang="en-US" sz="1400" dirty="0" smtClean="0">
                <a:latin typeface="+mn-ea"/>
              </a:rPr>
              <a:t>어그멘테이션</a:t>
            </a: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+mn-ea"/>
              </a:rPr>
              <a:t>engine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탐지 태스크를 </a:t>
            </a:r>
            <a:r>
              <a:rPr lang="ko-KR" altLang="en-US" sz="1400" dirty="0" smtClean="0">
                <a:latin typeface="+mn-ea"/>
              </a:rPr>
              <a:t>위한 학습 </a:t>
            </a:r>
            <a:r>
              <a:rPr lang="en-US" altLang="ko-KR" sz="1400" dirty="0" smtClean="0">
                <a:latin typeface="+mn-ea"/>
              </a:rPr>
              <a:t>/ </a:t>
            </a:r>
            <a:r>
              <a:rPr lang="ko-KR" altLang="en-US" sz="1400" dirty="0" smtClean="0">
                <a:latin typeface="+mn-ea"/>
              </a:rPr>
              <a:t>평가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함수 정의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+mn-ea"/>
              </a:rPr>
              <a:t>utils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탐지 태스크를 위한 </a:t>
            </a:r>
            <a:r>
              <a:rPr lang="ko-KR" altLang="en-US" sz="1400" dirty="0" smtClean="0">
                <a:latin typeface="+mn-ea"/>
              </a:rPr>
              <a:t>보조 함수들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08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>
            <a:normAutofit/>
          </a:bodyPr>
          <a:lstStyle/>
          <a:p>
            <a:r>
              <a:rPr lang="en-US" altLang="ko-KR" sz="3000"/>
              <a:t>2</a:t>
            </a:r>
            <a:r>
              <a:rPr lang="en-US" altLang="ko-KR" sz="3000" b="1" smtClean="0"/>
              <a:t>. </a:t>
            </a:r>
            <a:r>
              <a:rPr lang="ko-KR" altLang="en-US" sz="3000" smtClean="0"/>
              <a:t>기본 구성 요소</a:t>
            </a:r>
            <a:endParaRPr lang="ko-KR" altLang="en-US" sz="3000" b="1"/>
          </a:p>
        </p:txBody>
      </p:sp>
    </p:spTree>
    <p:extLst>
      <p:ext uri="{BB962C8B-B14F-4D97-AF65-F5344CB8AC3E}">
        <p14:creationId xmlns:p14="http://schemas.microsoft.com/office/powerpoint/2010/main" val="25733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4" y="302840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레이어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4" y="3966043"/>
            <a:ext cx="9009539" cy="18084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 err="1">
                <a:latin typeface="Times New Roman" panose="02020603050405020304" pitchFamily="18" charset="0"/>
              </a:rPr>
              <a:t>nn.Linear</a:t>
            </a:r>
            <a:r>
              <a:rPr lang="en-US" altLang="ko-KR" b="0">
                <a:latin typeface="Times New Roman" panose="02020603050405020304" pitchFamily="18" charset="0"/>
              </a:rPr>
              <a:t> : </a:t>
            </a:r>
            <a:r>
              <a:rPr lang="ko-KR" altLang="en-US" b="0" smtClean="0">
                <a:latin typeface="Times New Roman" panose="02020603050405020304" pitchFamily="18" charset="0"/>
              </a:rPr>
              <a:t>입력 </a:t>
            </a:r>
            <a:r>
              <a:rPr lang="ko-KR" altLang="en-US" b="0">
                <a:latin typeface="Times New Roman" panose="02020603050405020304" pitchFamily="18" charset="0"/>
              </a:rPr>
              <a:t>뉴런이 출력 뉴런과 모두 연결되어 입력과 출력 간의 모든 가능한 관계를 학습</a:t>
            </a:r>
            <a:endParaRPr lang="en-US" altLang="ko-KR" b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>
                <a:latin typeface="Times New Roman" panose="02020603050405020304" pitchFamily="18" charset="0"/>
              </a:rPr>
              <a:t>nn.Conv2d : </a:t>
            </a:r>
            <a:r>
              <a:rPr lang="ko-KR" altLang="en-US" b="0" smtClean="0">
                <a:latin typeface="Times New Roman" panose="02020603050405020304" pitchFamily="18" charset="0"/>
              </a:rPr>
              <a:t>주어진 </a:t>
            </a:r>
            <a:r>
              <a:rPr lang="ko-KR" altLang="en-US" b="0">
                <a:latin typeface="Times New Roman" panose="02020603050405020304" pitchFamily="18" charset="0"/>
              </a:rPr>
              <a:t>출력 채널 수와 사이즈를 가지는 커널을 다수 포함하여 데이터에서 특정 패턴들을 추출</a:t>
            </a:r>
            <a:endParaRPr lang="en-US" altLang="ko-KR" b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 err="1">
                <a:latin typeface="Times New Roman" panose="02020603050405020304" pitchFamily="18" charset="0"/>
              </a:rPr>
              <a:t>nn.Sequential</a:t>
            </a:r>
            <a:r>
              <a:rPr lang="en-US" altLang="ko-KR" b="0">
                <a:latin typeface="Times New Roman" panose="02020603050405020304" pitchFamily="18" charset="0"/>
              </a:rPr>
              <a:t> : </a:t>
            </a:r>
            <a:r>
              <a:rPr lang="ko-KR" altLang="en-US" b="0">
                <a:latin typeface="Times New Roman" panose="02020603050405020304" pitchFamily="18" charset="0"/>
              </a:rPr>
              <a:t>데이터가 들어오면 입력된 모듈들에 순차적으로 통과시키는 컨테이너</a:t>
            </a:r>
            <a:endParaRPr lang="en-US" altLang="ko-KR" b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 err="1">
                <a:latin typeface="Times New Roman" panose="02020603050405020304" pitchFamily="18" charset="0"/>
              </a:rPr>
              <a:t>nn.ReLU</a:t>
            </a:r>
            <a:r>
              <a:rPr lang="en-US" altLang="ko-KR" b="0">
                <a:latin typeface="Times New Roman" panose="02020603050405020304" pitchFamily="18" charset="0"/>
              </a:rPr>
              <a:t> : </a:t>
            </a:r>
            <a:r>
              <a:rPr lang="ko-KR" altLang="en-US" b="0" smtClean="0">
                <a:latin typeface="Times New Roman" panose="02020603050405020304" pitchFamily="18" charset="0"/>
              </a:rPr>
              <a:t>활성화 </a:t>
            </a:r>
            <a:r>
              <a:rPr lang="ko-KR" altLang="en-US" b="0">
                <a:latin typeface="Times New Roman" panose="02020603050405020304" pitchFamily="18" charset="0"/>
              </a:rPr>
              <a:t>함수</a:t>
            </a:r>
            <a:r>
              <a:rPr lang="en-US" altLang="ko-KR" b="0">
                <a:latin typeface="Times New Roman" panose="02020603050405020304" pitchFamily="18" charset="0"/>
              </a:rPr>
              <a:t>, </a:t>
            </a:r>
            <a:r>
              <a:rPr lang="ko-KR" altLang="en-US" b="0">
                <a:latin typeface="Times New Roman" panose="02020603050405020304" pitchFamily="18" charset="0"/>
              </a:rPr>
              <a:t>비선형 함수로 선형적으로 표현할 수 없는 복잡한 관계를 표현 가능하게 함</a:t>
            </a:r>
            <a:endParaRPr lang="en-US" altLang="ko-KR" b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b="0">
                <a:latin typeface="Times New Roman" panose="02020603050405020304" pitchFamily="18" charset="0"/>
              </a:rPr>
              <a:t>nn.MaxPool2d : </a:t>
            </a:r>
            <a:r>
              <a:rPr lang="ko-KR" altLang="en-US" b="0" smtClean="0">
                <a:latin typeface="Times New Roman" panose="02020603050405020304" pitchFamily="18" charset="0"/>
              </a:rPr>
              <a:t>데이터의 </a:t>
            </a:r>
            <a:r>
              <a:rPr lang="ko-KR" altLang="en-US" b="0">
                <a:latin typeface="Times New Roman" panose="02020603050405020304" pitchFamily="18" charset="0"/>
              </a:rPr>
              <a:t>수를 줄이면서 중요한 </a:t>
            </a:r>
            <a:r>
              <a:rPr lang="ko-KR" altLang="en-US" b="0" err="1">
                <a:latin typeface="Times New Roman" panose="02020603050405020304" pitchFamily="18" charset="0"/>
              </a:rPr>
              <a:t>피쳐를</a:t>
            </a:r>
            <a:r>
              <a:rPr lang="ko-KR" altLang="en-US" b="0">
                <a:latin typeface="Times New Roman" panose="02020603050405020304" pitchFamily="18" charset="0"/>
              </a:rPr>
              <a:t> 추출</a:t>
            </a:r>
            <a:endParaRPr lang="en-US" altLang="ko-KR" b="0"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C0037-9E7B-8478-C063-8E0A5C2F9A7A}"/>
              </a:ext>
            </a:extLst>
          </p:cNvPr>
          <p:cNvSpPr/>
          <p:nvPr/>
        </p:nvSpPr>
        <p:spPr>
          <a:xfrm>
            <a:off x="134464" y="1154062"/>
            <a:ext cx="8875076" cy="250496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08FC3-B56C-83AB-DB73-2FB6CC3B20D1}"/>
              </a:ext>
            </a:extLst>
          </p:cNvPr>
          <p:cNvSpPr txBox="1"/>
          <p:nvPr/>
        </p:nvSpPr>
        <p:spPr>
          <a:xfrm>
            <a:off x="134465" y="1262000"/>
            <a:ext cx="887507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fc_layer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conv_layer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nn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sequential_layer1 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nn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3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    nn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3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6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8" y="307059"/>
            <a:ext cx="8875076" cy="538515"/>
          </a:xfrm>
        </p:spPr>
        <p:txBody>
          <a:bodyPr>
            <a:normAutofit fontScale="90000"/>
          </a:bodyPr>
          <a:lstStyle/>
          <a:p>
            <a:r>
              <a:rPr lang="ko-KR" altLang="en-US" sz="2700" b="1" smtClean="0">
                <a:latin typeface="Times New Roman" panose="02020603050405020304" pitchFamily="18" charset="0"/>
              </a:rPr>
              <a:t>모델</a:t>
            </a:r>
            <a:endParaRPr lang="en-US" altLang="ko-KR" sz="2700" b="1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4" y="1569340"/>
            <a:ext cx="9009539" cy="420519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051" b="1" dirty="0" smtClean="0">
                <a:latin typeface="Times New Roman" panose="02020603050405020304" pitchFamily="18" charset="0"/>
              </a:rPr>
              <a:t>-</a:t>
            </a:r>
            <a:endParaRPr lang="en-US" altLang="ko-KR" sz="1051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134468" y="1221566"/>
            <a:ext cx="8875080" cy="202071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401269" y="1323981"/>
            <a:ext cx="79596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FFCB6B"/>
                </a:solidFill>
                <a:latin typeface="Consolas" panose="020B0609020204030204" pitchFamily="49" charset="0"/>
              </a:rPr>
              <a:t>BasicNet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C3E88D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C3E88D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FF5370"/>
                </a:solidFill>
                <a:latin typeface="Consolas" panose="020B0609020204030204" pitchFamily="49" charset="0"/>
              </a:rPr>
              <a:t>output_shape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B2CCD6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BasicNet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output_shape</a:t>
            </a:r>
            <a:r>
              <a:rPr lang="en-US" altLang="ko-KR" sz="14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82AAFF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out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out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34464" y="3966043"/>
            <a:ext cx="9009539" cy="18084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ko-KR" altLang="en-US" sz="1500">
                <a:latin typeface="Times New Roman" panose="02020603050405020304" pitchFamily="18" charset="0"/>
              </a:rPr>
              <a:t>기본 모델 구성을 위해 </a:t>
            </a:r>
            <a:r>
              <a:rPr lang="en-US" altLang="ko-KR" sz="1500" err="1">
                <a:latin typeface="Times New Roman" panose="02020603050405020304" pitchFamily="18" charset="0"/>
              </a:rPr>
              <a:t>nn.Module</a:t>
            </a:r>
            <a:r>
              <a:rPr lang="ko-KR" altLang="en-US" sz="1500">
                <a:latin typeface="Times New Roman" panose="02020603050405020304" pitchFamily="18" charset="0"/>
              </a:rPr>
              <a:t>을 상속</a:t>
            </a:r>
            <a:endParaRPr lang="en-US" altLang="ko-KR" sz="15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Times New Roman" panose="02020603050405020304" pitchFamily="18" charset="0"/>
              </a:rPr>
              <a:t>__</a:t>
            </a:r>
            <a:r>
              <a:rPr lang="en-US" altLang="ko-KR" sz="1500" err="1">
                <a:latin typeface="Times New Roman" panose="02020603050405020304" pitchFamily="18" charset="0"/>
              </a:rPr>
              <a:t>init</a:t>
            </a:r>
            <a:r>
              <a:rPr lang="en-US" altLang="ko-KR" sz="1500" smtClean="0">
                <a:latin typeface="Times New Roman" panose="02020603050405020304" pitchFamily="18" charset="0"/>
              </a:rPr>
              <a:t>__</a:t>
            </a:r>
            <a:r>
              <a:rPr lang="ko-KR" altLang="en-US" sz="1500" smtClean="0">
                <a:latin typeface="Times New Roman" panose="02020603050405020304" pitchFamily="18" charset="0"/>
              </a:rPr>
              <a:t>과 </a:t>
            </a:r>
            <a:r>
              <a:rPr lang="en-US" altLang="ko-KR" sz="1500" smtClean="0">
                <a:latin typeface="Times New Roman" panose="02020603050405020304" pitchFamily="18" charset="0"/>
              </a:rPr>
              <a:t>forward</a:t>
            </a:r>
            <a:r>
              <a:rPr lang="ko-KR" altLang="en-US" sz="1500">
                <a:latin typeface="Times New Roman" panose="02020603050405020304" pitchFamily="18" charset="0"/>
              </a:rPr>
              <a:t>를</a:t>
            </a:r>
            <a:r>
              <a:rPr lang="ko-KR" altLang="en-US" sz="1500" smtClean="0">
                <a:latin typeface="Times New Roman" panose="02020603050405020304" pitchFamily="18" charset="0"/>
              </a:rPr>
              <a:t> </a:t>
            </a:r>
            <a:r>
              <a:rPr lang="ko-KR" altLang="en-US" sz="1500">
                <a:latin typeface="Times New Roman" panose="02020603050405020304" pitchFamily="18" charset="0"/>
              </a:rPr>
              <a:t>작성</a:t>
            </a:r>
            <a:endParaRPr lang="en-US" altLang="ko-KR" sz="15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 err="1">
                <a:latin typeface="Times New Roman" panose="02020603050405020304" pitchFamily="18" charset="0"/>
              </a:rPr>
              <a:t>nn.Module</a:t>
            </a:r>
            <a:r>
              <a:rPr lang="en-US" altLang="ko-KR" sz="1500">
                <a:latin typeface="Times New Roman" panose="02020603050405020304" pitchFamily="18" charset="0"/>
              </a:rPr>
              <a:t> </a:t>
            </a:r>
            <a:r>
              <a:rPr lang="ko-KR" altLang="en-US" sz="1500">
                <a:latin typeface="Times New Roman" panose="02020603050405020304" pitchFamily="18" charset="0"/>
              </a:rPr>
              <a:t>초기화를 위해 </a:t>
            </a:r>
            <a:r>
              <a:rPr lang="en-US" altLang="ko-KR" sz="1500">
                <a:latin typeface="Times New Roman" panose="02020603050405020304" pitchFamily="18" charset="0"/>
              </a:rPr>
              <a:t>super().__</a:t>
            </a:r>
            <a:r>
              <a:rPr lang="en-US" altLang="ko-KR" sz="1500" err="1">
                <a:latin typeface="Times New Roman" panose="02020603050405020304" pitchFamily="18" charset="0"/>
              </a:rPr>
              <a:t>init</a:t>
            </a:r>
            <a:r>
              <a:rPr lang="en-US" altLang="ko-KR" sz="1500">
                <a:latin typeface="Times New Roman" panose="02020603050405020304" pitchFamily="18" charset="0"/>
              </a:rPr>
              <a:t>__() </a:t>
            </a:r>
            <a:r>
              <a:rPr lang="ko-KR" altLang="en-US" sz="1500">
                <a:latin typeface="Times New Roman" panose="02020603050405020304" pitchFamily="18" charset="0"/>
              </a:rPr>
              <a:t>호출</a:t>
            </a:r>
            <a:endParaRPr lang="en-US" altLang="ko-KR" sz="15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5"/>
              </a:buClr>
            </a:pPr>
            <a:r>
              <a:rPr lang="en-US" altLang="ko-KR" sz="1500">
                <a:latin typeface="Times New Roman" panose="02020603050405020304" pitchFamily="18" charset="0"/>
              </a:rPr>
              <a:t>forward</a:t>
            </a:r>
            <a:r>
              <a:rPr lang="ko-KR" altLang="en-US" sz="1500">
                <a:latin typeface="Times New Roman" panose="02020603050405020304" pitchFamily="18" charset="0"/>
              </a:rPr>
              <a:t>에서 </a:t>
            </a:r>
            <a:r>
              <a:rPr lang="en-US" altLang="ko-KR" sz="1500">
                <a:latin typeface="Times New Roman" panose="02020603050405020304" pitchFamily="18" charset="0"/>
              </a:rPr>
              <a:t>__</a:t>
            </a:r>
            <a:r>
              <a:rPr lang="en-US" altLang="ko-KR" sz="1500" err="1">
                <a:latin typeface="Times New Roman" panose="02020603050405020304" pitchFamily="18" charset="0"/>
              </a:rPr>
              <a:t>init</a:t>
            </a:r>
            <a:r>
              <a:rPr lang="en-US" altLang="ko-KR" sz="1500">
                <a:latin typeface="Times New Roman" panose="02020603050405020304" pitchFamily="18" charset="0"/>
              </a:rPr>
              <a:t>__</a:t>
            </a:r>
            <a:r>
              <a:rPr lang="ko-KR" altLang="en-US" sz="1500">
                <a:latin typeface="Times New Roman" panose="02020603050405020304" pitchFamily="18" charset="0"/>
              </a:rPr>
              <a:t>에서 선언한 레이어들에 입력 데이터를 통과</a:t>
            </a:r>
            <a:endParaRPr lang="en-US" altLang="ko-KR" sz="1500">
              <a:latin typeface="Times New Roman" panose="02020603050405020304" pitchFamily="18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August 1</a:t>
            </a:r>
            <a:r>
              <a:rPr lang="en-US" altLang="ko-KR" i="1" baseline="30000" smtClean="0"/>
              <a:t>st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409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23058</TotalTime>
  <Words>4292</Words>
  <Application>Microsoft Office PowerPoint</Application>
  <PresentationFormat>화면 슬라이드 쇼(4:3)</PresentationFormat>
  <Paragraphs>1012</Paragraphs>
  <Slides>57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맑은 고딕</vt:lpstr>
      <vt:lpstr>한컴바탕</vt:lpstr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1_Office 테마</vt:lpstr>
      <vt:lpstr>PowerPoint 프레젠테이션</vt:lpstr>
      <vt:lpstr>목차</vt:lpstr>
      <vt:lpstr>1. 개요</vt:lpstr>
      <vt:lpstr>이미지 분류</vt:lpstr>
      <vt:lpstr>객체 탐지</vt:lpstr>
      <vt:lpstr>라이브러리 소개</vt:lpstr>
      <vt:lpstr>2. 기본 구성 요소</vt:lpstr>
      <vt:lpstr>레이어</vt:lpstr>
      <vt:lpstr>모델</vt:lpstr>
      <vt:lpstr>모델</vt:lpstr>
      <vt:lpstr>모델</vt:lpstr>
      <vt:lpstr>모델</vt:lpstr>
      <vt:lpstr>모델</vt:lpstr>
      <vt:lpstr>손실 함수</vt:lpstr>
      <vt:lpstr>옵티마이저</vt:lpstr>
      <vt:lpstr>옵티마이저</vt:lpstr>
      <vt:lpstr>데이터셋</vt:lpstr>
      <vt:lpstr>데이터셋</vt:lpstr>
      <vt:lpstr>데이터셋</vt:lpstr>
      <vt:lpstr>데이터셋</vt:lpstr>
      <vt:lpstr>어그멘테이션</vt:lpstr>
      <vt:lpstr>어그멘테이션</vt:lpstr>
      <vt:lpstr>데이터로더</vt:lpstr>
      <vt:lpstr>3. 분류 모델 학습</vt:lpstr>
      <vt:lpstr>기본 CNN 모델 학습</vt:lpstr>
      <vt:lpstr>기본 CNN 모델 학습</vt:lpstr>
      <vt:lpstr>기본 CNN 모델 학습</vt:lpstr>
      <vt:lpstr>기본 CNN 모델 학습</vt:lpstr>
      <vt:lpstr>기본 CNN 모델 학습</vt:lpstr>
      <vt:lpstr>기본 CNN 모델 학습</vt:lpstr>
      <vt:lpstr>사전 정의된 모델 학습</vt:lpstr>
      <vt:lpstr>전이 학습</vt:lpstr>
      <vt:lpstr>4. 객체 탐지 구성요소</vt:lpstr>
      <vt:lpstr>객체 탐지</vt:lpstr>
      <vt:lpstr>모델</vt:lpstr>
      <vt:lpstr>백본</vt:lpstr>
      <vt:lpstr>백본</vt:lpstr>
      <vt:lpstr>RPN</vt:lpstr>
      <vt:lpstr>RPN</vt:lpstr>
      <vt:lpstr>RPN</vt:lpstr>
      <vt:lpstr>RPN</vt:lpstr>
      <vt:lpstr>RoI 헤드</vt:lpstr>
      <vt:lpstr>RoI 헤드</vt:lpstr>
      <vt:lpstr>손실 함수</vt:lpstr>
      <vt:lpstr>손실 함수</vt:lpstr>
      <vt:lpstr>손실 함수</vt:lpstr>
      <vt:lpstr>어노테이션</vt:lpstr>
      <vt:lpstr>데이터셋</vt:lpstr>
      <vt:lpstr>어그멘테이션</vt:lpstr>
      <vt:lpstr>5. 객체 탐지 모델 학습</vt:lpstr>
      <vt:lpstr>객체 탐지 모델 학습</vt:lpstr>
      <vt:lpstr>객체 탐지 모델 학습</vt:lpstr>
      <vt:lpstr>객체 탐지 모델 학습</vt:lpstr>
      <vt:lpstr>객체 탐지 모델 학습</vt:lpstr>
      <vt:lpstr>모델 출력 시각화</vt:lpstr>
      <vt:lpstr>모델 출력 시각화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USER</cp:lastModifiedBy>
  <cp:revision>2591</cp:revision>
  <cp:lastPrinted>2022-06-17T01:57:55Z</cp:lastPrinted>
  <dcterms:created xsi:type="dcterms:W3CDTF">2022-05-23T05:58:51Z</dcterms:created>
  <dcterms:modified xsi:type="dcterms:W3CDTF">2023-07-27T13:20:29Z</dcterms:modified>
</cp:coreProperties>
</file>